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56" r:id="rId3"/>
    <p:sldId id="257" r:id="rId4"/>
    <p:sldId id="258" r:id="rId5"/>
    <p:sldId id="259" r:id="rId6"/>
    <p:sldId id="260" r:id="rId7"/>
    <p:sldId id="268" r:id="rId8"/>
    <p:sldId id="266" r:id="rId9"/>
    <p:sldId id="265" r:id="rId10"/>
    <p:sldId id="267" r:id="rId11"/>
    <p:sldId id="261" r:id="rId12"/>
    <p:sldId id="262" r:id="rId13"/>
    <p:sldId id="273" r:id="rId14"/>
    <p:sldId id="263" r:id="rId15"/>
    <p:sldId id="270" r:id="rId16"/>
    <p:sldId id="272" r:id="rId17"/>
    <p:sldId id="264" r:id="rId18"/>
    <p:sldId id="274" r:id="rId19"/>
    <p:sldId id="269"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63" autoAdjust="0"/>
    <p:restoredTop sz="94660"/>
  </p:normalViewPr>
  <p:slideViewPr>
    <p:cSldViewPr snapToGrid="0">
      <p:cViewPr varScale="1">
        <p:scale>
          <a:sx n="109" d="100"/>
          <a:sy n="109" d="100"/>
        </p:scale>
        <p:origin x="138"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45064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49625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A0DA15-8155-40AA-9D3E-A10646CEB249}"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261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792516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A0DA15-8155-40AA-9D3E-A10646CEB249}"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9114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955989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04703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78697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86030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86439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152619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98472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260581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40805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68756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CEE215-38F4-479D-AE04-B9B2E8EAC40F}" type="datetimeFigureOut">
              <a:rPr lang="en-IN" smtClean="0"/>
              <a:pPr/>
              <a:t>22-06-2020</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A0DA15-8155-40AA-9D3E-A10646CEB249}" type="slidenum">
              <a:rPr lang="en-IN" smtClean="0"/>
              <a:pPr/>
              <a:t>‹#›</a:t>
            </a:fld>
            <a:endParaRPr lang="en-IN"/>
          </a:p>
        </p:txBody>
      </p:sp>
    </p:spTree>
    <p:extLst>
      <p:ext uri="{BB962C8B-B14F-4D97-AF65-F5344CB8AC3E}">
        <p14:creationId xmlns:p14="http://schemas.microsoft.com/office/powerpoint/2010/main" val="3191462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1CEE215-38F4-479D-AE04-B9B2E8EAC40F}" type="datetimeFigureOut">
              <a:rPr lang="en-IN" smtClean="0"/>
              <a:pPr/>
              <a:t>22-06-2020</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FA0DA15-8155-40AA-9D3E-A10646CEB249}" type="slidenum">
              <a:rPr lang="en-IN" smtClean="0"/>
              <a:pPr/>
              <a:t>‹#›</a:t>
            </a:fld>
            <a:endParaRPr lang="en-IN"/>
          </a:p>
        </p:txBody>
      </p:sp>
    </p:spTree>
    <p:extLst>
      <p:ext uri="{BB962C8B-B14F-4D97-AF65-F5344CB8AC3E}">
        <p14:creationId xmlns:p14="http://schemas.microsoft.com/office/powerpoint/2010/main" val="3782677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tlasti.com/data-collec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A94C-DEFB-47B7-84B2-EAE768B82E3C}"/>
              </a:ext>
            </a:extLst>
          </p:cNvPr>
          <p:cNvSpPr>
            <a:spLocks noGrp="1"/>
          </p:cNvSpPr>
          <p:nvPr>
            <p:ph type="title"/>
          </p:nvPr>
        </p:nvSpPr>
        <p:spPr>
          <a:xfrm>
            <a:off x="1195754" y="905608"/>
            <a:ext cx="10308857" cy="3077307"/>
          </a:xfrm>
        </p:spPr>
        <p:txBody>
          <a:bodyPr>
            <a:normAutofit fontScale="90000"/>
          </a:bodyPr>
          <a:lstStyle/>
          <a:p>
            <a:pPr algn="ctr"/>
            <a:r>
              <a:rPr lang="en-US" dirty="0"/>
              <a:t>                               </a:t>
            </a:r>
            <a:br>
              <a:rPr lang="en-US" dirty="0"/>
            </a:br>
            <a:r>
              <a:rPr lang="en-US" sz="9600" dirty="0"/>
              <a:t>                         WELCOME   </a:t>
            </a:r>
            <a:endParaRPr lang="en-IN" sz="9600" dirty="0"/>
          </a:p>
        </p:txBody>
      </p:sp>
    </p:spTree>
    <p:extLst>
      <p:ext uri="{BB962C8B-B14F-4D97-AF65-F5344CB8AC3E}">
        <p14:creationId xmlns:p14="http://schemas.microsoft.com/office/powerpoint/2010/main" val="186128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5410-0425-414D-BD3D-D38F8AC28A81}"/>
              </a:ext>
            </a:extLst>
          </p:cNvPr>
          <p:cNvSpPr>
            <a:spLocks noGrp="1"/>
          </p:cNvSpPr>
          <p:nvPr>
            <p:ph type="title"/>
          </p:nvPr>
        </p:nvSpPr>
        <p:spPr>
          <a:xfrm>
            <a:off x="157655" y="0"/>
            <a:ext cx="12034345" cy="662152"/>
          </a:xfrm>
        </p:spPr>
        <p:txBody>
          <a:bodyPr>
            <a:noAutofit/>
          </a:bodyPr>
          <a:lstStyle/>
          <a:p>
            <a:pPr algn="ctr"/>
            <a:r>
              <a:rPr lang="en-US" sz="3200" dirty="0">
                <a:solidFill>
                  <a:schemeClr val="bg2">
                    <a:lumMod val="25000"/>
                  </a:schemeClr>
                </a:solidFill>
                <a:latin typeface="Algerian" panose="04020705040A02060702" pitchFamily="82" charset="0"/>
              </a:rPr>
              <a:t>When to  use narrative designs?</a:t>
            </a:r>
            <a:endParaRPr lang="en-IN" sz="3200" dirty="0">
              <a:solidFill>
                <a:schemeClr val="bg2">
                  <a:lumMod val="25000"/>
                </a:schemeClr>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B6406F44-0239-43F5-A914-2266A6F30BF5}"/>
              </a:ext>
            </a:extLst>
          </p:cNvPr>
          <p:cNvSpPr>
            <a:spLocks noGrp="1"/>
          </p:cNvSpPr>
          <p:nvPr>
            <p:ph idx="1"/>
          </p:nvPr>
        </p:nvSpPr>
        <p:spPr>
          <a:xfrm>
            <a:off x="157655" y="788276"/>
            <a:ext cx="12034345" cy="6069724"/>
          </a:xfrm>
        </p:spPr>
        <p:txBody>
          <a:bodyPr>
            <a:normAutofit/>
          </a:bodyPr>
          <a:lstStyle/>
          <a:p>
            <a:pPr>
              <a:buFont typeface="Arial" panose="020B0604020202020204" pitchFamily="34" charset="0"/>
              <a:buChar char="•"/>
            </a:pPr>
            <a:endParaRPr lang="en-US" sz="2800" dirty="0">
              <a:solidFill>
                <a:srgbClr val="000000"/>
              </a:solidFill>
              <a:latin typeface="Arial" pitchFamily="34" charset="0"/>
              <a:cs typeface="Arial" pitchFamily="34" charset="0"/>
            </a:endParaRPr>
          </a:p>
          <a:p>
            <a:pPr algn="just">
              <a:buFont typeface="Arial" panose="020B0604020202020204" pitchFamily="34" charset="0"/>
              <a:buChar char="•"/>
            </a:pPr>
            <a:r>
              <a:rPr lang="en-US" sz="2800" dirty="0">
                <a:solidFill>
                  <a:srgbClr val="000000"/>
                </a:solidFill>
                <a:latin typeface="Arial" pitchFamily="34" charset="0"/>
                <a:cs typeface="Arial" pitchFamily="34" charset="0"/>
              </a:rPr>
              <a:t>When individuals are willing to tell their stories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Want to report personal experiences in a particular setting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Want a close bond with participants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When participants want to process their stories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When you have a chronology of events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When you want to write in a literary way and develop the micro picture</a:t>
            </a: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130258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EADB-73F9-417C-B12F-47C000EEC27C}"/>
              </a:ext>
            </a:extLst>
          </p:cNvPr>
          <p:cNvSpPr>
            <a:spLocks noGrp="1"/>
          </p:cNvSpPr>
          <p:nvPr>
            <p:ph type="title"/>
          </p:nvPr>
        </p:nvSpPr>
        <p:spPr>
          <a:xfrm>
            <a:off x="0" y="65315"/>
            <a:ext cx="12191999" cy="1135117"/>
          </a:xfrm>
        </p:spPr>
        <p:txBody>
          <a:bodyPr>
            <a:noAutofit/>
          </a:bodyPr>
          <a:lstStyle/>
          <a:p>
            <a:pPr algn="ctr"/>
            <a:r>
              <a:rPr lang="en-US" sz="3200" b="1" dirty="0">
                <a:solidFill>
                  <a:schemeClr val="bg2">
                    <a:lumMod val="25000"/>
                  </a:schemeClr>
                </a:solidFill>
                <a:latin typeface="Algerian" panose="04020705040A02060702" pitchFamily="82" charset="0"/>
              </a:rPr>
              <a:t>Key Characteristics of Narrative Research</a:t>
            </a:r>
            <a:endParaRPr lang="en-IN" sz="3200" dirty="0">
              <a:solidFill>
                <a:schemeClr val="bg2">
                  <a:lumMod val="25000"/>
                </a:schemeClr>
              </a:solidFill>
            </a:endParaRPr>
          </a:p>
        </p:txBody>
      </p:sp>
      <p:sp>
        <p:nvSpPr>
          <p:cNvPr id="3" name="Content Placeholder 2">
            <a:extLst>
              <a:ext uri="{FF2B5EF4-FFF2-40B4-BE49-F238E27FC236}">
                <a16:creationId xmlns:a16="http://schemas.microsoft.com/office/drawing/2014/main" id="{9F394756-5A22-4814-8D16-82D7F4979D71}"/>
              </a:ext>
            </a:extLst>
          </p:cNvPr>
          <p:cNvSpPr>
            <a:spLocks noGrp="1"/>
          </p:cNvSpPr>
          <p:nvPr>
            <p:ph idx="1"/>
          </p:nvPr>
        </p:nvSpPr>
        <p:spPr>
          <a:xfrm>
            <a:off x="0" y="1187369"/>
            <a:ext cx="12191998" cy="5565228"/>
          </a:xfrm>
        </p:spPr>
        <p:txBody>
          <a:bodyPr>
            <a:normAutofit/>
          </a:bodyPr>
          <a:lstStyle/>
          <a:p>
            <a:pPr marL="0" lvl="0" indent="0" defTabSz="914400">
              <a:lnSpc>
                <a:spcPct val="90000"/>
              </a:lnSpc>
              <a:buClrTx/>
              <a:buNone/>
            </a:pPr>
            <a:r>
              <a:rPr lang="en-US" sz="2800" dirty="0">
                <a:solidFill>
                  <a:prstClr val="black"/>
                </a:solidFill>
                <a:latin typeface="Arial" pitchFamily="34" charset="0"/>
                <a:cs typeface="Arial" pitchFamily="34" charset="0"/>
              </a:rPr>
              <a:t>.  </a:t>
            </a:r>
            <a:r>
              <a:rPr lang="en-US" sz="2800" dirty="0">
                <a:solidFill>
                  <a:srgbClr val="5B9BD5">
                    <a:lumMod val="75000"/>
                  </a:srgbClr>
                </a:solidFill>
                <a:latin typeface="Arial" pitchFamily="34" charset="0"/>
                <a:cs typeface="Arial" pitchFamily="34" charset="0"/>
              </a:rPr>
              <a:t>Individual Experiences</a:t>
            </a:r>
          </a:p>
          <a:p>
            <a:pPr marL="0" lvl="0" indent="0" defTabSz="914400">
              <a:lnSpc>
                <a:spcPct val="90000"/>
              </a:lnSpc>
              <a:buClrTx/>
              <a:buNone/>
            </a:pPr>
            <a:r>
              <a:rPr lang="en-US" sz="2800" dirty="0">
                <a:solidFill>
                  <a:prstClr val="black"/>
                </a:solidFill>
                <a:latin typeface="Arial" pitchFamily="34" charset="0"/>
                <a:cs typeface="Arial" pitchFamily="34" charset="0"/>
              </a:rPr>
              <a:t>         Understanding an individual’s history or past experiences will help         	explain the impact on their present and future experiences.</a:t>
            </a:r>
          </a:p>
          <a:p>
            <a:pPr marL="0" lvl="0" indent="0" defTabSz="914400">
              <a:lnSpc>
                <a:spcPct val="90000"/>
              </a:lnSpc>
              <a:buClrTx/>
              <a:buNone/>
            </a:pPr>
            <a:r>
              <a:rPr lang="en-US" sz="2800" dirty="0">
                <a:solidFill>
                  <a:prstClr val="black"/>
                </a:solidFill>
                <a:latin typeface="Arial" pitchFamily="34" charset="0"/>
                <a:cs typeface="Arial" pitchFamily="34" charset="0"/>
              </a:rPr>
              <a:t>  </a:t>
            </a:r>
            <a:r>
              <a:rPr lang="en-US" sz="2800" dirty="0">
                <a:solidFill>
                  <a:srgbClr val="5B9BD5">
                    <a:lumMod val="75000"/>
                  </a:srgbClr>
                </a:solidFill>
                <a:latin typeface="Arial" pitchFamily="34" charset="0"/>
                <a:cs typeface="Arial" pitchFamily="34" charset="0"/>
              </a:rPr>
              <a:t>Chronology of the Experiences</a:t>
            </a:r>
          </a:p>
          <a:p>
            <a:pPr marL="0" lvl="0" indent="0" defTabSz="914400">
              <a:lnSpc>
                <a:spcPct val="90000"/>
              </a:lnSpc>
              <a:buClrTx/>
              <a:buNone/>
            </a:pPr>
            <a:r>
              <a:rPr lang="en-US" sz="2800" dirty="0">
                <a:solidFill>
                  <a:prstClr val="black"/>
                </a:solidFill>
                <a:latin typeface="Arial" pitchFamily="34" charset="0"/>
                <a:cs typeface="Arial" pitchFamily="34" charset="0"/>
              </a:rPr>
              <a:t>         A time sequence or chronology of events helps readers understand  	and follow the research.</a:t>
            </a:r>
          </a:p>
          <a:p>
            <a:pPr marL="0" lvl="0" indent="0" defTabSz="914400">
              <a:lnSpc>
                <a:spcPct val="90000"/>
              </a:lnSpc>
              <a:buClrTx/>
              <a:buNone/>
            </a:pPr>
            <a:r>
              <a:rPr lang="en-US" sz="2800" dirty="0">
                <a:solidFill>
                  <a:prstClr val="black"/>
                </a:solidFill>
                <a:latin typeface="Arial" pitchFamily="34" charset="0"/>
                <a:cs typeface="Arial" pitchFamily="34" charset="0"/>
              </a:rPr>
              <a:t>  </a:t>
            </a:r>
            <a:r>
              <a:rPr lang="en-US" sz="2800" dirty="0">
                <a:solidFill>
                  <a:srgbClr val="5B9BD5">
                    <a:lumMod val="75000"/>
                  </a:srgbClr>
                </a:solidFill>
                <a:latin typeface="Arial" pitchFamily="34" charset="0"/>
                <a:cs typeface="Arial" pitchFamily="34" charset="0"/>
              </a:rPr>
              <a:t>Collecting Individual Stories</a:t>
            </a:r>
          </a:p>
          <a:p>
            <a:pPr marL="0" lvl="0" indent="0" algn="just" defTabSz="914400">
              <a:lnSpc>
                <a:spcPct val="90000"/>
              </a:lnSpc>
              <a:buClrTx/>
              <a:buNone/>
            </a:pPr>
            <a:r>
              <a:rPr lang="en-US" sz="2800" dirty="0">
                <a:solidFill>
                  <a:prstClr val="black"/>
                </a:solidFill>
                <a:latin typeface="Arial" pitchFamily="34" charset="0"/>
                <a:cs typeface="Arial" pitchFamily="34" charset="0"/>
              </a:rPr>
              <a:t>           Stories can be acquired throughout various means including 	 		interviews, informal observations, conversations, journals,  			letters, or memory boxes.  All are examples of field texts.</a:t>
            </a:r>
            <a:endParaRPr lang="en-IN" sz="2800" dirty="0">
              <a:solidFill>
                <a:prstClr val="black"/>
              </a:solidFill>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142669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ED59-DA5D-4FC5-BDEA-EF86B739573A}"/>
              </a:ext>
            </a:extLst>
          </p:cNvPr>
          <p:cNvSpPr>
            <a:spLocks noGrp="1"/>
          </p:cNvSpPr>
          <p:nvPr>
            <p:ph type="title"/>
          </p:nvPr>
        </p:nvSpPr>
        <p:spPr>
          <a:xfrm>
            <a:off x="1" y="121023"/>
            <a:ext cx="12192000" cy="1166648"/>
          </a:xfrm>
        </p:spPr>
        <p:txBody>
          <a:bodyPr>
            <a:normAutofit/>
          </a:bodyPr>
          <a:lstStyle/>
          <a:p>
            <a:pPr algn="ctr"/>
            <a:r>
              <a:rPr lang="en-US" sz="3200" b="1" dirty="0">
                <a:solidFill>
                  <a:schemeClr val="bg2">
                    <a:lumMod val="25000"/>
                  </a:schemeClr>
                </a:solidFill>
                <a:latin typeface="Algerian" panose="04020705040A02060702" pitchFamily="82" charset="0"/>
              </a:rPr>
              <a:t>Key Characteristics of Narrative Research</a:t>
            </a:r>
            <a:endParaRPr lang="en-IN" sz="3200" dirty="0">
              <a:solidFill>
                <a:schemeClr val="bg2">
                  <a:lumMod val="25000"/>
                </a:schemeClr>
              </a:solidFill>
            </a:endParaRPr>
          </a:p>
        </p:txBody>
      </p:sp>
      <p:sp>
        <p:nvSpPr>
          <p:cNvPr id="3" name="Content Placeholder 2">
            <a:extLst>
              <a:ext uri="{FF2B5EF4-FFF2-40B4-BE49-F238E27FC236}">
                <a16:creationId xmlns:a16="http://schemas.microsoft.com/office/drawing/2014/main" id="{100F1A99-01F4-41C2-9CD3-026BA235F018}"/>
              </a:ext>
            </a:extLst>
          </p:cNvPr>
          <p:cNvSpPr>
            <a:spLocks noGrp="1"/>
          </p:cNvSpPr>
          <p:nvPr>
            <p:ph idx="1"/>
          </p:nvPr>
        </p:nvSpPr>
        <p:spPr>
          <a:xfrm>
            <a:off x="236483" y="1166648"/>
            <a:ext cx="11955516" cy="5691352"/>
          </a:xfrm>
        </p:spPr>
        <p:txBody>
          <a:bodyPr>
            <a:normAutofit/>
          </a:bodyPr>
          <a:lstStyle/>
          <a:p>
            <a:pPr marL="0" lvl="0" indent="0" defTabSz="914400">
              <a:lnSpc>
                <a:spcPct val="90000"/>
              </a:lnSpc>
              <a:buClrTx/>
              <a:buNone/>
            </a:pPr>
            <a:r>
              <a:rPr lang="en-US" sz="2800" dirty="0">
                <a:solidFill>
                  <a:srgbClr val="5B9BD5">
                    <a:lumMod val="75000"/>
                  </a:srgbClr>
                </a:solidFill>
                <a:latin typeface="Arial" pitchFamily="34" charset="0"/>
                <a:cs typeface="Arial" pitchFamily="34" charset="0"/>
              </a:rPr>
              <a:t>Context or Setting</a:t>
            </a:r>
          </a:p>
          <a:p>
            <a:pPr marL="0" lvl="0" indent="0" defTabSz="914400">
              <a:lnSpc>
                <a:spcPct val="90000"/>
              </a:lnSpc>
              <a:buClrTx/>
              <a:buNone/>
            </a:pPr>
            <a:r>
              <a:rPr lang="en-US" sz="2800" dirty="0">
                <a:solidFill>
                  <a:prstClr val="black"/>
                </a:solidFill>
                <a:latin typeface="Arial" pitchFamily="34" charset="0"/>
                <a:cs typeface="Arial" pitchFamily="34" charset="0"/>
              </a:rPr>
              <a:t>   Described in detail, the place where the story physically occurs.</a:t>
            </a:r>
          </a:p>
          <a:p>
            <a:pPr marL="0" lvl="0" indent="0" defTabSz="914400">
              <a:lnSpc>
                <a:spcPct val="90000"/>
              </a:lnSpc>
              <a:buClrTx/>
              <a:buNone/>
            </a:pPr>
            <a:r>
              <a:rPr lang="en-US" sz="2800" dirty="0">
                <a:solidFill>
                  <a:prstClr val="black"/>
                </a:solidFill>
                <a:latin typeface="Arial" pitchFamily="34" charset="0"/>
                <a:cs typeface="Arial" pitchFamily="34" charset="0"/>
              </a:rPr>
              <a:t> </a:t>
            </a:r>
          </a:p>
          <a:p>
            <a:pPr marL="228600" lvl="0" indent="-228600" defTabSz="914400">
              <a:lnSpc>
                <a:spcPct val="90000"/>
              </a:lnSpc>
              <a:buClrTx/>
              <a:buFont typeface="Arial" panose="020B0604020202020204" pitchFamily="34" charset="0"/>
              <a:buChar char="•"/>
            </a:pPr>
            <a:endParaRPr lang="en-US" sz="2800" dirty="0">
              <a:solidFill>
                <a:prstClr val="black"/>
              </a:solidFill>
              <a:latin typeface="Arial" pitchFamily="34" charset="0"/>
              <a:cs typeface="Arial" pitchFamily="34" charset="0"/>
            </a:endParaRPr>
          </a:p>
          <a:p>
            <a:pPr marL="0" lvl="0" indent="0" defTabSz="914400">
              <a:lnSpc>
                <a:spcPct val="90000"/>
              </a:lnSpc>
              <a:buClrTx/>
              <a:buNone/>
            </a:pPr>
            <a:r>
              <a:rPr lang="en-US" sz="2800" dirty="0">
                <a:solidFill>
                  <a:prstClr val="black"/>
                </a:solidFill>
                <a:latin typeface="Arial" pitchFamily="34" charset="0"/>
                <a:cs typeface="Arial" pitchFamily="34" charset="0"/>
              </a:rPr>
              <a:t>.</a:t>
            </a:r>
            <a:r>
              <a:rPr lang="en-US" sz="2800" dirty="0">
                <a:solidFill>
                  <a:srgbClr val="5B9BD5">
                    <a:lumMod val="75000"/>
                  </a:srgbClr>
                </a:solidFill>
                <a:latin typeface="Arial" pitchFamily="34" charset="0"/>
                <a:cs typeface="Arial" pitchFamily="34" charset="0"/>
              </a:rPr>
              <a:t>Collaborating with Participants</a:t>
            </a:r>
          </a:p>
          <a:p>
            <a:pPr marL="0" lvl="0" indent="0" defTabSz="914400">
              <a:lnSpc>
                <a:spcPct val="90000"/>
              </a:lnSpc>
              <a:buClrTx/>
              <a:buNone/>
            </a:pPr>
            <a:r>
              <a:rPr lang="en-US" sz="2800" dirty="0">
                <a:solidFill>
                  <a:prstClr val="black"/>
                </a:solidFill>
                <a:latin typeface="Arial" pitchFamily="34" charset="0"/>
                <a:cs typeface="Arial" pitchFamily="34" charset="0"/>
              </a:rPr>
              <a:t>  Occurring throughout the research process, the participant and the researcher work together to lessen the gap between the narrative told and the narrative reported.  </a:t>
            </a:r>
            <a:endParaRPr lang="en-IN" sz="2800" dirty="0">
              <a:solidFill>
                <a:prstClr val="black"/>
              </a:solidFill>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32438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052D-5742-4722-81D6-61492C242C15}"/>
              </a:ext>
            </a:extLst>
          </p:cNvPr>
          <p:cNvSpPr>
            <a:spLocks noGrp="1"/>
          </p:cNvSpPr>
          <p:nvPr>
            <p:ph type="title"/>
          </p:nvPr>
        </p:nvSpPr>
        <p:spPr>
          <a:xfrm>
            <a:off x="186267" y="91441"/>
            <a:ext cx="11904133" cy="728133"/>
          </a:xfrm>
        </p:spPr>
        <p:txBody>
          <a:bodyPr>
            <a:noAutofit/>
          </a:bodyPr>
          <a:lstStyle/>
          <a:p>
            <a:pPr algn="ctr"/>
            <a:r>
              <a:rPr lang="en-US" sz="3200" dirty="0">
                <a:solidFill>
                  <a:schemeClr val="bg2">
                    <a:lumMod val="25000"/>
                  </a:schemeClr>
                </a:solidFill>
                <a:latin typeface="Algerian" panose="04020705040A02060702" pitchFamily="82" charset="0"/>
                <a:ea typeface="+mn-ea"/>
                <a:cs typeface="+mn-cs"/>
              </a:rPr>
              <a:t> </a:t>
            </a:r>
            <a:r>
              <a:rPr lang="en-US" sz="3200" dirty="0">
                <a:solidFill>
                  <a:schemeClr val="bg2">
                    <a:lumMod val="25000"/>
                  </a:schemeClr>
                </a:solidFill>
                <a:latin typeface="Algerian" panose="04020705040A02060702" pitchFamily="82" charset="0"/>
                <a:ea typeface="+mn-ea"/>
                <a:cs typeface="+mn-cs"/>
                <a:hlinkClick r:id="rId2" tooltip="Data Collection">
                  <a:extLst>
                    <a:ext uri="{A12FA001-AC4F-418D-AE19-62706E023703}">
                      <ahyp:hlinkClr xmlns:ahyp="http://schemas.microsoft.com/office/drawing/2018/hyperlinkcolor" val="tx"/>
                    </a:ext>
                  </a:extLst>
                </a:hlinkClick>
              </a:rPr>
              <a:t>data collection methods</a:t>
            </a:r>
            <a:endParaRPr lang="en-IN" sz="3200" dirty="0">
              <a:solidFill>
                <a:schemeClr val="bg2">
                  <a:lumMod val="25000"/>
                </a:schemeClr>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874669C3-A69D-4E1F-AC4F-F63A0ADB11B2}"/>
              </a:ext>
            </a:extLst>
          </p:cNvPr>
          <p:cNvSpPr>
            <a:spLocks noGrp="1"/>
          </p:cNvSpPr>
          <p:nvPr>
            <p:ph idx="1"/>
          </p:nvPr>
        </p:nvSpPr>
        <p:spPr>
          <a:xfrm>
            <a:off x="186267" y="728133"/>
            <a:ext cx="12005733" cy="6129867"/>
          </a:xfrm>
        </p:spPr>
        <p:txBody>
          <a:bodyPr>
            <a:normAutofit/>
          </a:bodyPr>
          <a:lstStyle/>
          <a:p>
            <a:endParaRPr lang="en-IN" sz="2800" dirty="0">
              <a:latin typeface="Arial" pitchFamily="34" charset="0"/>
              <a:cs typeface="Arial" pitchFamily="34" charset="0"/>
            </a:endParaRPr>
          </a:p>
          <a:p>
            <a:pPr algn="just"/>
            <a:r>
              <a:rPr lang="en-US" sz="2800" dirty="0">
                <a:solidFill>
                  <a:srgbClr val="3C3C3C"/>
                </a:solidFill>
                <a:latin typeface="Arial" pitchFamily="34" charset="0"/>
                <a:cs typeface="Arial" pitchFamily="34" charset="0"/>
              </a:rPr>
              <a:t>A number of </a:t>
            </a:r>
            <a:r>
              <a:rPr lang="en-US" sz="2800" dirty="0">
                <a:solidFill>
                  <a:schemeClr val="tx1"/>
                </a:solidFill>
                <a:latin typeface="Arial" pitchFamily="34" charset="0"/>
                <a:cs typeface="Arial" pitchFamily="34" charset="0"/>
                <a:hlinkClick r:id="rId2" tooltip="Data Collection">
                  <a:extLst>
                    <a:ext uri="{A12FA001-AC4F-418D-AE19-62706E023703}">
                      <ahyp:hlinkClr xmlns:ahyp="http://schemas.microsoft.com/office/drawing/2018/hyperlinkcolor" val="tx"/>
                    </a:ext>
                  </a:extLst>
                </a:hlinkClick>
              </a:rPr>
              <a:t>data collection methods</a:t>
            </a:r>
            <a:r>
              <a:rPr lang="en-US" sz="2800" dirty="0">
                <a:solidFill>
                  <a:schemeClr val="tx1"/>
                </a:solidFill>
                <a:latin typeface="Arial" pitchFamily="34" charset="0"/>
                <a:cs typeface="Arial" pitchFamily="34" charset="0"/>
              </a:rPr>
              <a:t> </a:t>
            </a:r>
            <a:r>
              <a:rPr lang="en-US" sz="2800" dirty="0">
                <a:solidFill>
                  <a:srgbClr val="3C3C3C"/>
                </a:solidFill>
                <a:latin typeface="Arial" pitchFamily="34" charset="0"/>
                <a:cs typeface="Arial" pitchFamily="34" charset="0"/>
              </a:rPr>
              <a:t>can be used, as the researcher and the research subjects work together in this collaborative dialogic relationship.</a:t>
            </a:r>
          </a:p>
          <a:p>
            <a:pPr algn="just"/>
            <a:r>
              <a:rPr lang="en-US" sz="2800" dirty="0">
                <a:solidFill>
                  <a:srgbClr val="3C3C3C"/>
                </a:solidFill>
                <a:latin typeface="Arial" pitchFamily="34" charset="0"/>
                <a:cs typeface="Arial" pitchFamily="34" charset="0"/>
              </a:rPr>
              <a:t> Data can be in the form of field notes; journal records; interview transcripts; one’s own and other’s observations; storytelling; letter writing; autobiographical writing; documents such as school and class plans, newsletters, and other texts, such as rules and principles; and pictures.</a:t>
            </a:r>
          </a:p>
          <a:p>
            <a:pPr algn="just"/>
            <a:r>
              <a:rPr lang="en-US" sz="2800" dirty="0">
                <a:solidFill>
                  <a:srgbClr val="3C3C3C"/>
                </a:solidFill>
                <a:latin typeface="Arial" pitchFamily="34" charset="0"/>
                <a:cs typeface="Arial" pitchFamily="34" charset="0"/>
              </a:rPr>
              <a:t> audio and video recordings are also useful data in narrative research.</a:t>
            </a:r>
            <a:endParaRPr lang="en-IN" sz="2800" dirty="0">
              <a:latin typeface="Arial" pitchFamily="34" charset="0"/>
              <a:cs typeface="Arial" pitchFamily="34" charset="0"/>
            </a:endParaRPr>
          </a:p>
        </p:txBody>
      </p:sp>
    </p:spTree>
    <p:extLst>
      <p:ext uri="{BB962C8B-B14F-4D97-AF65-F5344CB8AC3E}">
        <p14:creationId xmlns:p14="http://schemas.microsoft.com/office/powerpoint/2010/main" val="248908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50BF-AF86-4ABB-B196-E6E1CB955423}"/>
              </a:ext>
            </a:extLst>
          </p:cNvPr>
          <p:cNvSpPr>
            <a:spLocks noGrp="1"/>
          </p:cNvSpPr>
          <p:nvPr>
            <p:ph type="title"/>
          </p:nvPr>
        </p:nvSpPr>
        <p:spPr>
          <a:xfrm>
            <a:off x="126124" y="130630"/>
            <a:ext cx="12065875" cy="772510"/>
          </a:xfrm>
        </p:spPr>
        <p:txBody>
          <a:bodyPr>
            <a:normAutofit/>
          </a:bodyPr>
          <a:lstStyle/>
          <a:p>
            <a:pPr algn="ctr"/>
            <a:r>
              <a:rPr lang="en-US" sz="3200" dirty="0">
                <a:solidFill>
                  <a:schemeClr val="bg2">
                    <a:lumMod val="25000"/>
                  </a:schemeClr>
                </a:solidFill>
                <a:latin typeface="Algerian" panose="04020705040A02060702" pitchFamily="82" charset="0"/>
              </a:rPr>
              <a:t>The Steps in Conducting Narrative Research </a:t>
            </a:r>
            <a:endParaRPr lang="en-IN" sz="3200" dirty="0">
              <a:solidFill>
                <a:schemeClr val="bg2">
                  <a:lumMod val="25000"/>
                </a:schemeClr>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D4F9749F-C6C5-4EE8-8717-DBA3A3FFCEBB}"/>
              </a:ext>
            </a:extLst>
          </p:cNvPr>
          <p:cNvSpPr>
            <a:spLocks noGrp="1"/>
          </p:cNvSpPr>
          <p:nvPr>
            <p:ph idx="1"/>
          </p:nvPr>
        </p:nvSpPr>
        <p:spPr>
          <a:xfrm>
            <a:off x="0" y="882869"/>
            <a:ext cx="12192000" cy="5975131"/>
          </a:xfrm>
        </p:spPr>
        <p:txBody>
          <a:bodyPr>
            <a:noAutofit/>
          </a:bodyPr>
          <a:lstStyle/>
          <a:p>
            <a:r>
              <a:rPr lang="en-US" sz="2400" dirty="0">
                <a:latin typeface="Arial" pitchFamily="34" charset="0"/>
                <a:cs typeface="Arial" pitchFamily="34" charset="0"/>
              </a:rPr>
              <a:t> </a:t>
            </a:r>
          </a:p>
          <a:p>
            <a:pPr algn="just">
              <a:buFont typeface="Wingdings" panose="05000000000000000000" pitchFamily="2" charset="2"/>
              <a:buChar char="v"/>
            </a:pPr>
            <a:r>
              <a:rPr lang="en-US" sz="2400" dirty="0">
                <a:solidFill>
                  <a:schemeClr val="accent1"/>
                </a:solidFill>
                <a:latin typeface="Arial" pitchFamily="34" charset="0"/>
                <a:cs typeface="Arial" pitchFamily="34" charset="0"/>
              </a:rPr>
              <a:t>Identify a phenomenon to explore that addresses an Educational Problem- </a:t>
            </a:r>
            <a:r>
              <a:rPr lang="en-US" sz="2400" dirty="0">
                <a:solidFill>
                  <a:schemeClr val="tx1"/>
                </a:solidFill>
                <a:latin typeface="Arial" pitchFamily="34" charset="0"/>
                <a:cs typeface="Arial" pitchFamily="34" charset="0"/>
              </a:rPr>
              <a:t>Identifying</a:t>
            </a:r>
            <a:r>
              <a:rPr lang="en-US" sz="2400" dirty="0">
                <a:solidFill>
                  <a:schemeClr val="accent1"/>
                </a:solidFill>
                <a:latin typeface="Arial" pitchFamily="34" charset="0"/>
                <a:cs typeface="Arial" pitchFamily="34" charset="0"/>
              </a:rPr>
              <a:t> </a:t>
            </a:r>
            <a:r>
              <a:rPr lang="en-US" sz="2400" dirty="0">
                <a:solidFill>
                  <a:srgbClr val="000000"/>
                </a:solidFill>
                <a:latin typeface="Arial" pitchFamily="34" charset="0"/>
                <a:cs typeface="Arial" pitchFamily="34" charset="0"/>
              </a:rPr>
              <a:t>an issue or concern provides the purpose for a study and enables the researcher to understand personal or social experiences of </a:t>
            </a:r>
            <a:r>
              <a:rPr lang="en-US" sz="2400" dirty="0" err="1">
                <a:solidFill>
                  <a:srgbClr val="000000"/>
                </a:solidFill>
                <a:latin typeface="Arial" pitchFamily="34" charset="0"/>
                <a:cs typeface="Arial" pitchFamily="34" charset="0"/>
              </a:rPr>
              <a:t>anindividual</a:t>
            </a:r>
            <a:r>
              <a:rPr lang="en-US" sz="2400" dirty="0">
                <a:solidFill>
                  <a:srgbClr val="000000"/>
                </a:solidFill>
                <a:latin typeface="Arial" pitchFamily="34" charset="0"/>
                <a:cs typeface="Arial" pitchFamily="34" charset="0"/>
              </a:rPr>
              <a:t>(s)</a:t>
            </a:r>
            <a:endParaRPr lang="en-US" sz="2400" dirty="0">
              <a:latin typeface="Arial" pitchFamily="34" charset="0"/>
              <a:cs typeface="Arial" pitchFamily="34" charset="0"/>
            </a:endParaRPr>
          </a:p>
          <a:p>
            <a:pPr algn="just">
              <a:buFont typeface="Wingdings" panose="05000000000000000000" pitchFamily="2" charset="2"/>
              <a:buChar char="v"/>
            </a:pPr>
            <a:r>
              <a:rPr lang="en-US" sz="2400" dirty="0">
                <a:solidFill>
                  <a:schemeClr val="accent1"/>
                </a:solidFill>
                <a:latin typeface="Arial" pitchFamily="34" charset="0"/>
                <a:cs typeface="Arial" pitchFamily="34" charset="0"/>
              </a:rPr>
              <a:t>Purposefully select an Individual from whom you can learn about the phenomenon</a:t>
            </a:r>
          </a:p>
          <a:p>
            <a:pPr marL="0" indent="0" algn="just">
              <a:buNone/>
            </a:pPr>
            <a:r>
              <a:rPr lang="en-US" sz="2400" dirty="0">
                <a:solidFill>
                  <a:srgbClr val="000000"/>
                </a:solidFill>
                <a:latin typeface="Arial" pitchFamily="34" charset="0"/>
                <a:cs typeface="Arial" pitchFamily="34" charset="0"/>
              </a:rPr>
              <a:t>  Many narrative studies examine only one individual but several individuals may be 	studied as well.  Select 	an individual(s) who can provide an understanding of the 	issue.  Carefully select this person(s) based on their experiences.</a:t>
            </a:r>
            <a:endParaRPr lang="en-US" sz="2400" dirty="0">
              <a:solidFill>
                <a:schemeClr val="accent1"/>
              </a:solidFill>
              <a:latin typeface="Arial" pitchFamily="34" charset="0"/>
              <a:cs typeface="Arial" pitchFamily="34" charset="0"/>
            </a:endParaRPr>
          </a:p>
          <a:p>
            <a:pPr algn="just">
              <a:buFont typeface="Wingdings" panose="05000000000000000000" pitchFamily="2" charset="2"/>
              <a:buChar char="v"/>
            </a:pPr>
            <a:r>
              <a:rPr lang="en-US" sz="2400" dirty="0">
                <a:solidFill>
                  <a:schemeClr val="accent1"/>
                </a:solidFill>
                <a:latin typeface="Arial" pitchFamily="34" charset="0"/>
                <a:cs typeface="Arial" pitchFamily="34" charset="0"/>
              </a:rPr>
              <a:t>   Collect the Story from That Individual</a:t>
            </a:r>
          </a:p>
          <a:p>
            <a:pPr marL="0" indent="0" algn="just">
              <a:buNone/>
            </a:pPr>
            <a:r>
              <a:rPr lang="en-US" sz="2400" dirty="0">
                <a:solidFill>
                  <a:schemeClr val="tx1"/>
                </a:solidFill>
                <a:latin typeface="Arial" pitchFamily="34" charset="0"/>
                <a:cs typeface="Arial" pitchFamily="34" charset="0"/>
              </a:rPr>
              <a:t>  Besides the participant verbally sharing their story through conversations or interviews,    	field texts also provide information about the participant. Examples include: journal or 	diary entries,  letters sent by 	the individual, photographs, memory boxes, and 	stories acquired through friends or family members.</a:t>
            </a:r>
          </a:p>
        </p:txBody>
      </p:sp>
    </p:spTree>
    <p:extLst>
      <p:ext uri="{BB962C8B-B14F-4D97-AF65-F5344CB8AC3E}">
        <p14:creationId xmlns:p14="http://schemas.microsoft.com/office/powerpoint/2010/main" val="228799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9541-1963-4A24-A321-87FB7B6D5628}"/>
              </a:ext>
            </a:extLst>
          </p:cNvPr>
          <p:cNvSpPr>
            <a:spLocks noGrp="1"/>
          </p:cNvSpPr>
          <p:nvPr>
            <p:ph type="title"/>
          </p:nvPr>
        </p:nvSpPr>
        <p:spPr>
          <a:xfrm>
            <a:off x="157656" y="78378"/>
            <a:ext cx="12034344" cy="693683"/>
          </a:xfrm>
        </p:spPr>
        <p:txBody>
          <a:bodyPr>
            <a:normAutofit/>
          </a:bodyPr>
          <a:lstStyle/>
          <a:p>
            <a:pPr algn="ctr"/>
            <a:r>
              <a:rPr lang="en-US" sz="3200" dirty="0">
                <a:solidFill>
                  <a:srgbClr val="E3EACF">
                    <a:lumMod val="25000"/>
                  </a:srgbClr>
                </a:solidFill>
                <a:latin typeface="Algerian" panose="04020705040A02060702" pitchFamily="82" charset="0"/>
              </a:rPr>
              <a:t>The Steps in Conducting Narrative Research </a:t>
            </a:r>
            <a:endParaRPr lang="en-IN" sz="3200" dirty="0"/>
          </a:p>
        </p:txBody>
      </p:sp>
      <p:sp>
        <p:nvSpPr>
          <p:cNvPr id="3" name="Content Placeholder 2">
            <a:extLst>
              <a:ext uri="{FF2B5EF4-FFF2-40B4-BE49-F238E27FC236}">
                <a16:creationId xmlns:a16="http://schemas.microsoft.com/office/drawing/2014/main" id="{5CF8D2E7-B358-4186-ABF5-BCE14CC0A460}"/>
              </a:ext>
            </a:extLst>
          </p:cNvPr>
          <p:cNvSpPr>
            <a:spLocks noGrp="1"/>
          </p:cNvSpPr>
          <p:nvPr>
            <p:ph idx="1"/>
          </p:nvPr>
        </p:nvSpPr>
        <p:spPr>
          <a:xfrm>
            <a:off x="157656" y="693683"/>
            <a:ext cx="12034344" cy="6164317"/>
          </a:xfrm>
        </p:spPr>
        <p:txBody>
          <a:bodyPr>
            <a:noAutofit/>
          </a:bodyPr>
          <a:lstStyle/>
          <a:p>
            <a:endParaRPr lang="en-US" sz="2800" b="1" dirty="0">
              <a:solidFill>
                <a:srgbClr val="A93232"/>
              </a:solidFill>
              <a:latin typeface="Arial" pitchFamily="34" charset="0"/>
              <a:cs typeface="Arial" pitchFamily="34" charset="0"/>
            </a:endParaRPr>
          </a:p>
          <a:p>
            <a:pPr>
              <a:buFont typeface="Wingdings" panose="05000000000000000000" pitchFamily="2" charset="2"/>
              <a:buChar char="v"/>
            </a:pPr>
            <a:r>
              <a:rPr lang="en-US" sz="2800" b="1" dirty="0">
                <a:solidFill>
                  <a:srgbClr val="A93232"/>
                </a:solidFill>
                <a:latin typeface="Arial" pitchFamily="34" charset="0"/>
                <a:cs typeface="Arial" pitchFamily="34" charset="0"/>
              </a:rPr>
              <a:t> </a:t>
            </a:r>
            <a:r>
              <a:rPr lang="en-US" sz="2800" b="1" dirty="0" err="1">
                <a:solidFill>
                  <a:srgbClr val="A93232"/>
                </a:solidFill>
                <a:latin typeface="Arial" pitchFamily="34" charset="0"/>
                <a:cs typeface="Arial" pitchFamily="34" charset="0"/>
              </a:rPr>
              <a:t>Restory</a:t>
            </a:r>
            <a:r>
              <a:rPr lang="en-US" sz="2800" b="1" dirty="0">
                <a:solidFill>
                  <a:srgbClr val="A93232"/>
                </a:solidFill>
                <a:latin typeface="Arial" pitchFamily="34" charset="0"/>
                <a:cs typeface="Arial" pitchFamily="34" charset="0"/>
              </a:rPr>
              <a:t> or retell the individual’s story</a:t>
            </a:r>
          </a:p>
          <a:p>
            <a:pPr marL="0" indent="0">
              <a:buNone/>
            </a:pPr>
            <a:r>
              <a:rPr lang="en-US" sz="2800" dirty="0">
                <a:solidFill>
                  <a:srgbClr val="000000"/>
                </a:solidFill>
                <a:latin typeface="Arial" pitchFamily="34" charset="0"/>
                <a:cs typeface="Arial" pitchFamily="34" charset="0"/>
              </a:rPr>
              <a:t>	This step involves examining the raw data, identifying key elements, organizing  	and sequencing these elements, and then retelling a story that describes 	the individual’s experiences. </a:t>
            </a:r>
            <a:r>
              <a:rPr lang="en-US" sz="2800" dirty="0" err="1">
                <a:solidFill>
                  <a:srgbClr val="000000"/>
                </a:solidFill>
                <a:latin typeface="Arial" pitchFamily="34" charset="0"/>
                <a:cs typeface="Arial" pitchFamily="34" charset="0"/>
              </a:rPr>
              <a:t>Restorying</a:t>
            </a:r>
            <a:r>
              <a:rPr lang="en-US" sz="2800" dirty="0">
                <a:solidFill>
                  <a:srgbClr val="000000"/>
                </a:solidFill>
                <a:latin typeface="Arial" pitchFamily="34" charset="0"/>
                <a:cs typeface="Arial" pitchFamily="34" charset="0"/>
              </a:rPr>
              <a:t> helps the reader to understand the story 	by sequencing it in a logical  order.  Stories commonly include the following 	elements: setting, characters, problems, actions, and resolution.</a:t>
            </a:r>
          </a:p>
          <a:p>
            <a:pPr>
              <a:buFont typeface="Wingdings" panose="05000000000000000000" pitchFamily="2" charset="2"/>
              <a:buChar char="v"/>
            </a:pPr>
            <a:r>
              <a:rPr lang="en-US" sz="2800" b="1" dirty="0">
                <a:solidFill>
                  <a:srgbClr val="A93232"/>
                </a:solidFill>
                <a:latin typeface="Arial" pitchFamily="34" charset="0"/>
                <a:cs typeface="Arial" pitchFamily="34" charset="0"/>
              </a:rPr>
              <a:t>Collaborate with the participant/storyteller</a:t>
            </a:r>
          </a:p>
          <a:p>
            <a:pPr marL="0" indent="0">
              <a:buNone/>
            </a:pPr>
            <a:r>
              <a:rPr lang="en-US" sz="2800" dirty="0">
                <a:solidFill>
                  <a:srgbClr val="000000"/>
                </a:solidFill>
                <a:latin typeface="Arial" pitchFamily="34" charset="0"/>
                <a:cs typeface="Arial" pitchFamily="34" charset="0"/>
              </a:rPr>
              <a:t>      Throughout the narrative story collection process the researcher works with the storyteller to ensure the 	participant’s experiences are accurately portrayed.</a:t>
            </a:r>
            <a:endParaRPr lang="en-US" sz="2800" dirty="0">
              <a:solidFill>
                <a:srgbClr val="6D6D6D"/>
              </a:solidFill>
              <a:latin typeface="Arial" pitchFamily="34" charset="0"/>
              <a:cs typeface="Arial" pitchFamily="34" charset="0"/>
            </a:endParaRPr>
          </a:p>
          <a:p>
            <a:endParaRPr lang="en-US" sz="2800" dirty="0">
              <a:solidFill>
                <a:srgbClr val="6D6D6D"/>
              </a:solidFill>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377825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893E-6EB3-41F4-A3DC-FC809341F6D1}"/>
              </a:ext>
            </a:extLst>
          </p:cNvPr>
          <p:cNvSpPr>
            <a:spLocks noGrp="1"/>
          </p:cNvSpPr>
          <p:nvPr>
            <p:ph type="title"/>
          </p:nvPr>
        </p:nvSpPr>
        <p:spPr>
          <a:xfrm>
            <a:off x="186267" y="130630"/>
            <a:ext cx="12005733" cy="694267"/>
          </a:xfrm>
        </p:spPr>
        <p:txBody>
          <a:bodyPr>
            <a:normAutofit/>
          </a:bodyPr>
          <a:lstStyle/>
          <a:p>
            <a:pPr algn="ctr"/>
            <a:r>
              <a:rPr lang="en-US" sz="3200" dirty="0">
                <a:solidFill>
                  <a:srgbClr val="E3EACF">
                    <a:lumMod val="25000"/>
                  </a:srgbClr>
                </a:solidFill>
                <a:latin typeface="Algerian" panose="04020705040A02060702" pitchFamily="82" charset="0"/>
              </a:rPr>
              <a:t>The Steps in Conducting Narrative Research </a:t>
            </a:r>
            <a:endParaRPr lang="en-IN" sz="3200" dirty="0"/>
          </a:p>
        </p:txBody>
      </p:sp>
      <p:sp>
        <p:nvSpPr>
          <p:cNvPr id="3" name="Content Placeholder 2">
            <a:extLst>
              <a:ext uri="{FF2B5EF4-FFF2-40B4-BE49-F238E27FC236}">
                <a16:creationId xmlns:a16="http://schemas.microsoft.com/office/drawing/2014/main" id="{2DBEC135-414E-45BF-B250-28A132EEFC4E}"/>
              </a:ext>
            </a:extLst>
          </p:cNvPr>
          <p:cNvSpPr>
            <a:spLocks noGrp="1"/>
          </p:cNvSpPr>
          <p:nvPr>
            <p:ph idx="1"/>
          </p:nvPr>
        </p:nvSpPr>
        <p:spPr>
          <a:xfrm>
            <a:off x="186267" y="694267"/>
            <a:ext cx="12005733" cy="6163733"/>
          </a:xfrm>
        </p:spPr>
        <p:txBody>
          <a:bodyPr>
            <a:normAutofit/>
          </a:bodyPr>
          <a:lstStyle/>
          <a:p>
            <a:endParaRPr lang="en-US" sz="2800" b="1" dirty="0">
              <a:solidFill>
                <a:srgbClr val="A93232"/>
              </a:solidFill>
              <a:latin typeface="Arial" pitchFamily="34" charset="0"/>
              <a:cs typeface="Arial" pitchFamily="34" charset="0"/>
            </a:endParaRPr>
          </a:p>
          <a:p>
            <a:endParaRPr lang="en-US" sz="2800" b="1" dirty="0">
              <a:solidFill>
                <a:srgbClr val="A93232"/>
              </a:solidFill>
              <a:latin typeface="Arial" pitchFamily="34" charset="0"/>
              <a:cs typeface="Arial" pitchFamily="34" charset="0"/>
            </a:endParaRPr>
          </a:p>
          <a:p>
            <a:pPr>
              <a:buFont typeface="Wingdings" panose="05000000000000000000" pitchFamily="2" charset="2"/>
              <a:buChar char="v"/>
            </a:pPr>
            <a:r>
              <a:rPr lang="en-US" sz="2800" b="1" dirty="0">
                <a:solidFill>
                  <a:srgbClr val="A93232"/>
                </a:solidFill>
                <a:latin typeface="Arial" pitchFamily="34" charset="0"/>
                <a:cs typeface="Arial" pitchFamily="34" charset="0"/>
              </a:rPr>
              <a:t>Write a story about the participant’s experiences</a:t>
            </a:r>
          </a:p>
          <a:p>
            <a:pPr marL="0" indent="0" algn="just">
              <a:buNone/>
            </a:pPr>
            <a:r>
              <a:rPr lang="en-US" sz="2800" dirty="0">
                <a:solidFill>
                  <a:srgbClr val="000000"/>
                </a:solidFill>
                <a:latin typeface="Arial" pitchFamily="34" charset="0"/>
                <a:cs typeface="Arial" pitchFamily="34" charset="0"/>
              </a:rPr>
              <a:t>Usually the biggest step in narrative research, the participant’s life experiences are written into a story by the researcher. Highlighting specific themes that emerged throughout the story and involving a section about the importance of narrative research can be helpful to readers.</a:t>
            </a:r>
            <a:endParaRPr lang="en-US" sz="2800" dirty="0">
              <a:solidFill>
                <a:srgbClr val="6D6D6D"/>
              </a:solidFill>
              <a:latin typeface="Arial" pitchFamily="34" charset="0"/>
              <a:cs typeface="Arial" pitchFamily="34" charset="0"/>
            </a:endParaRPr>
          </a:p>
          <a:p>
            <a:pPr algn="just"/>
            <a:endParaRPr lang="en-IN" sz="2800" dirty="0">
              <a:latin typeface="Arial" pitchFamily="34" charset="0"/>
              <a:cs typeface="Arial" pitchFamily="34" charset="0"/>
            </a:endParaRPr>
          </a:p>
          <a:p>
            <a:pPr>
              <a:buFont typeface="Wingdings" panose="05000000000000000000" pitchFamily="2" charset="2"/>
              <a:buChar char="v"/>
            </a:pPr>
            <a:r>
              <a:rPr lang="en-US" sz="2800" b="1" dirty="0">
                <a:solidFill>
                  <a:srgbClr val="A93232"/>
                </a:solidFill>
                <a:latin typeface="Arial" pitchFamily="34" charset="0"/>
                <a:cs typeface="Arial" pitchFamily="34" charset="0"/>
              </a:rPr>
              <a:t>Validate the report’s accuracy</a:t>
            </a:r>
          </a:p>
          <a:p>
            <a:pPr marL="0" indent="0">
              <a:buNone/>
            </a:pPr>
            <a:r>
              <a:rPr lang="en-US" sz="2800" dirty="0">
                <a:solidFill>
                  <a:srgbClr val="000000"/>
                </a:solidFill>
                <a:latin typeface="Arial" pitchFamily="34" charset="0"/>
                <a:cs typeface="Arial" pitchFamily="34" charset="0"/>
              </a:rPr>
              <a:t>An accurate report is essential to preserving the story. Conferring with individuals and searching for disconfirming evidence will protect the story’s credibility.</a:t>
            </a:r>
            <a:endParaRPr lang="en-US" sz="2800" dirty="0">
              <a:solidFill>
                <a:srgbClr val="6D6D6D"/>
              </a:solidFill>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365160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DA27-B4CE-43DB-A252-F80C5266B300}"/>
              </a:ext>
            </a:extLst>
          </p:cNvPr>
          <p:cNvSpPr>
            <a:spLocks noGrp="1"/>
          </p:cNvSpPr>
          <p:nvPr>
            <p:ph type="title"/>
          </p:nvPr>
        </p:nvSpPr>
        <p:spPr>
          <a:xfrm>
            <a:off x="157655" y="117567"/>
            <a:ext cx="12034345" cy="772510"/>
          </a:xfrm>
        </p:spPr>
        <p:txBody>
          <a:bodyPr>
            <a:normAutofit/>
          </a:bodyPr>
          <a:lstStyle/>
          <a:p>
            <a:pPr algn="ctr"/>
            <a:r>
              <a:rPr lang="en-US" sz="3200" dirty="0">
                <a:solidFill>
                  <a:srgbClr val="000000"/>
                </a:solidFill>
                <a:latin typeface="Algerian" panose="04020705040A02060702" pitchFamily="82" charset="0"/>
              </a:rPr>
              <a:t>Potential issues in narrative research</a:t>
            </a:r>
            <a:endParaRPr lang="en-IN" sz="3200" dirty="0">
              <a:latin typeface="Algerian" panose="04020705040A02060702" pitchFamily="82" charset="0"/>
            </a:endParaRPr>
          </a:p>
        </p:txBody>
      </p:sp>
      <p:sp>
        <p:nvSpPr>
          <p:cNvPr id="3" name="Content Placeholder 2">
            <a:extLst>
              <a:ext uri="{FF2B5EF4-FFF2-40B4-BE49-F238E27FC236}">
                <a16:creationId xmlns:a16="http://schemas.microsoft.com/office/drawing/2014/main" id="{CD25B904-746E-4C0F-B3E6-3B4B8C5A90D7}"/>
              </a:ext>
            </a:extLst>
          </p:cNvPr>
          <p:cNvSpPr>
            <a:spLocks noGrp="1"/>
          </p:cNvSpPr>
          <p:nvPr>
            <p:ph idx="1"/>
          </p:nvPr>
        </p:nvSpPr>
        <p:spPr>
          <a:xfrm>
            <a:off x="157655" y="772510"/>
            <a:ext cx="12034345" cy="6085490"/>
          </a:xfrm>
        </p:spPr>
        <p:txBody>
          <a:bodyPr>
            <a:normAutofit/>
          </a:bodyPr>
          <a:lstStyle/>
          <a:p>
            <a:pPr>
              <a:buFont typeface="Arial" panose="020B0604020202020204" pitchFamily="34" charset="0"/>
              <a:buChar char="•"/>
            </a:pPr>
            <a:endParaRPr lang="en-US" sz="2800" dirty="0">
              <a:solidFill>
                <a:srgbClr val="000000"/>
              </a:solidFill>
              <a:latin typeface="Arial" pitchFamily="34" charset="0"/>
              <a:cs typeface="Arial" pitchFamily="34" charset="0"/>
            </a:endParaRPr>
          </a:p>
          <a:p>
            <a:pPr>
              <a:buFont typeface="Arial" panose="020B0604020202020204" pitchFamily="34" charset="0"/>
              <a:buChar char="•"/>
            </a:pPr>
            <a:r>
              <a:rPr lang="en-US" sz="2800" dirty="0">
                <a:solidFill>
                  <a:srgbClr val="000000"/>
                </a:solidFill>
                <a:latin typeface="Arial" pitchFamily="34" charset="0"/>
                <a:cs typeface="Arial" pitchFamily="34" charset="0"/>
              </a:rPr>
              <a:t>Story authentic? (Faking the data possible) </a:t>
            </a:r>
          </a:p>
          <a:p>
            <a:pPr>
              <a:buFont typeface="Arial" panose="020B0604020202020204" pitchFamily="34" charset="0"/>
              <a:buChar char="•"/>
            </a:pPr>
            <a:r>
              <a:rPr lang="en-US" sz="2800" dirty="0">
                <a:solidFill>
                  <a:srgbClr val="000000"/>
                </a:solidFill>
                <a:latin typeface="Arial" pitchFamily="34" charset="0"/>
                <a:cs typeface="Arial" pitchFamily="34" charset="0"/>
              </a:rPr>
              <a:t>Is the story real? (Participants may not be </a:t>
            </a:r>
            <a:br>
              <a:rPr lang="en-US" sz="2800" dirty="0">
                <a:solidFill>
                  <a:srgbClr val="000000"/>
                </a:solidFill>
                <a:latin typeface="Arial" pitchFamily="34" charset="0"/>
                <a:cs typeface="Arial" pitchFamily="34" charset="0"/>
              </a:rPr>
            </a:br>
            <a:r>
              <a:rPr lang="en-US" sz="2800" dirty="0">
                <a:solidFill>
                  <a:srgbClr val="000000"/>
                </a:solidFill>
                <a:latin typeface="Arial" pitchFamily="34" charset="0"/>
                <a:cs typeface="Arial" pitchFamily="34" charset="0"/>
              </a:rPr>
              <a:t>able to tell the real story) </a:t>
            </a:r>
          </a:p>
          <a:p>
            <a:pPr>
              <a:buFont typeface="Arial" panose="020B0604020202020204" pitchFamily="34" charset="0"/>
              <a:buChar char="•"/>
            </a:pPr>
            <a:r>
              <a:rPr lang="en-US" sz="2800" dirty="0">
                <a:solidFill>
                  <a:srgbClr val="000000"/>
                </a:solidFill>
                <a:latin typeface="Arial" pitchFamily="34" charset="0"/>
                <a:cs typeface="Arial" pitchFamily="34" charset="0"/>
              </a:rPr>
              <a:t>Who owns the story? (Does the researcher have </a:t>
            </a:r>
            <a:br>
              <a:rPr lang="en-US" sz="2800" dirty="0">
                <a:solidFill>
                  <a:srgbClr val="000000"/>
                </a:solidFill>
                <a:latin typeface="Arial" pitchFamily="34" charset="0"/>
                <a:cs typeface="Arial" pitchFamily="34" charset="0"/>
              </a:rPr>
            </a:br>
            <a:r>
              <a:rPr lang="en-US" sz="2800" dirty="0">
                <a:solidFill>
                  <a:srgbClr val="000000"/>
                </a:solidFill>
                <a:latin typeface="Arial" pitchFamily="34" charset="0"/>
                <a:cs typeface="Arial" pitchFamily="34" charset="0"/>
              </a:rPr>
              <a:t>permission to share it?) </a:t>
            </a:r>
          </a:p>
          <a:p>
            <a:pPr>
              <a:buFont typeface="Arial" panose="020B0604020202020204" pitchFamily="34" charset="0"/>
              <a:buChar char="•"/>
            </a:pPr>
            <a:r>
              <a:rPr lang="en-US" sz="2800" dirty="0">
                <a:solidFill>
                  <a:srgbClr val="000000"/>
                </a:solidFill>
                <a:latin typeface="Arial" pitchFamily="34" charset="0"/>
                <a:cs typeface="Arial" pitchFamily="34" charset="0"/>
              </a:rPr>
              <a:t>Is participants voice lost? </a:t>
            </a:r>
          </a:p>
          <a:p>
            <a:pPr>
              <a:buFont typeface="Arial" panose="020B0604020202020204" pitchFamily="34" charset="0"/>
              <a:buChar char="•"/>
            </a:pPr>
            <a:r>
              <a:rPr lang="en-US" sz="2800" dirty="0">
                <a:solidFill>
                  <a:srgbClr val="000000"/>
                </a:solidFill>
                <a:latin typeface="Arial" pitchFamily="34" charset="0"/>
                <a:cs typeface="Arial" pitchFamily="34" charset="0"/>
              </a:rPr>
              <a:t>Does the researcher gain at the expense of the </a:t>
            </a:r>
            <a:br>
              <a:rPr lang="en-US" sz="2800" dirty="0">
                <a:solidFill>
                  <a:srgbClr val="000000"/>
                </a:solidFill>
                <a:latin typeface="Arial" pitchFamily="34" charset="0"/>
                <a:cs typeface="Arial" pitchFamily="34" charset="0"/>
              </a:rPr>
            </a:br>
            <a:r>
              <a:rPr lang="en-US" sz="2800" dirty="0">
                <a:solidFill>
                  <a:srgbClr val="000000"/>
                </a:solidFill>
                <a:latin typeface="Arial" pitchFamily="34" charset="0"/>
                <a:cs typeface="Arial" pitchFamily="34" charset="0"/>
              </a:rPr>
              <a:t>participant?</a:t>
            </a: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121440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54F0-BFD6-446C-8063-A059241AB737}"/>
              </a:ext>
            </a:extLst>
          </p:cNvPr>
          <p:cNvSpPr>
            <a:spLocks noGrp="1"/>
          </p:cNvSpPr>
          <p:nvPr>
            <p:ph type="title"/>
          </p:nvPr>
        </p:nvSpPr>
        <p:spPr>
          <a:xfrm>
            <a:off x="1521759" y="624110"/>
            <a:ext cx="8911687" cy="1280890"/>
          </a:xfrm>
        </p:spPr>
        <p:txBody>
          <a:bodyPr>
            <a:normAutofit/>
          </a:bodyPr>
          <a:lstStyle/>
          <a:p>
            <a:pPr algn="ctr"/>
            <a:r>
              <a:rPr lang="en-IN" sz="3200" dirty="0">
                <a:latin typeface="Algerian" pitchFamily="82" charset="0"/>
              </a:rPr>
              <a:t>Summary</a:t>
            </a:r>
          </a:p>
        </p:txBody>
      </p:sp>
      <p:sp>
        <p:nvSpPr>
          <p:cNvPr id="3" name="Content Placeholder 2">
            <a:extLst>
              <a:ext uri="{FF2B5EF4-FFF2-40B4-BE49-F238E27FC236}">
                <a16:creationId xmlns:a16="http://schemas.microsoft.com/office/drawing/2014/main" id="{86863A77-BE5C-4927-A9BD-710B83113536}"/>
              </a:ext>
            </a:extLst>
          </p:cNvPr>
          <p:cNvSpPr>
            <a:spLocks noGrp="1"/>
          </p:cNvSpPr>
          <p:nvPr>
            <p:ph idx="1"/>
          </p:nvPr>
        </p:nvSpPr>
        <p:spPr>
          <a:xfrm>
            <a:off x="2040566" y="918741"/>
            <a:ext cx="8915400" cy="3777622"/>
          </a:xfrm>
        </p:spPr>
        <p:txBody>
          <a:bodyPr>
            <a:noAutofit/>
          </a:bodyPr>
          <a:lstStyle/>
          <a:p>
            <a:pPr marL="0" indent="0" algn="just">
              <a:buNone/>
            </a:pPr>
            <a:endParaRPr lang="en-US" sz="2800" dirty="0">
              <a:solidFill>
                <a:srgbClr val="000000"/>
              </a:solidFill>
              <a:latin typeface="Arial" pitchFamily="34" charset="0"/>
              <a:cs typeface="Arial" pitchFamily="34" charset="0"/>
            </a:endParaRPr>
          </a:p>
          <a:p>
            <a:pPr algn="just"/>
            <a:r>
              <a:rPr lang="en-US" sz="2800" dirty="0">
                <a:solidFill>
                  <a:srgbClr val="000000"/>
                </a:solidFill>
                <a:latin typeface="Arial" pitchFamily="34" charset="0"/>
                <a:cs typeface="Arial" pitchFamily="34" charset="0"/>
              </a:rPr>
              <a:t> As a distinct form of other  research, a narrative research typically focuses on	studying	a	single, person , gathering data through the collection of stories, reporting individual experiences, and discussing the meaning of those experiences for the individual. A literary form of qualitative research, narrative research is  all about collecting and telling a story or stories (in detail). A narrative research design is focused on studying an individual person. The researcher becomes the interpreter of the individual's stories</a:t>
            </a:r>
            <a:r>
              <a:rPr lang="en-US" sz="2800" dirty="0">
                <a:solidFill>
                  <a:srgbClr val="6D6D6D"/>
                </a:solidFill>
                <a:latin typeface="Arial" pitchFamily="34" charset="0"/>
                <a:cs typeface="Arial" pitchFamily="34" charset="0"/>
              </a:rPr>
              <a:t> </a:t>
            </a:r>
            <a:endParaRPr lang="en-US" sz="2800" dirty="0">
              <a:solidFill>
                <a:srgbClr val="000000"/>
              </a:solidFill>
              <a:latin typeface="Arial" pitchFamily="34" charset="0"/>
              <a:cs typeface="Arial" pitchFamily="34" charset="0"/>
            </a:endParaRPr>
          </a:p>
          <a:p>
            <a:pPr algn="just"/>
            <a:endParaRPr lang="en-IN" sz="2800" dirty="0">
              <a:latin typeface="Arial" pitchFamily="34" charset="0"/>
              <a:cs typeface="Arial" pitchFamily="34" charset="0"/>
            </a:endParaRP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17747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8380-0BC3-41D6-AE25-C3B159256665}"/>
              </a:ext>
            </a:extLst>
          </p:cNvPr>
          <p:cNvSpPr>
            <a:spLocks noGrp="1"/>
          </p:cNvSpPr>
          <p:nvPr>
            <p:ph type="title"/>
          </p:nvPr>
        </p:nvSpPr>
        <p:spPr>
          <a:xfrm>
            <a:off x="152400" y="104504"/>
            <a:ext cx="12039599" cy="946778"/>
          </a:xfrm>
        </p:spPr>
        <p:txBody>
          <a:bodyPr>
            <a:noAutofit/>
          </a:bodyPr>
          <a:lstStyle/>
          <a:p>
            <a:pPr algn="ctr"/>
            <a:r>
              <a:rPr lang="en-IN" sz="3200" dirty="0">
                <a:solidFill>
                  <a:schemeClr val="bg2">
                    <a:lumMod val="25000"/>
                  </a:schemeClr>
                </a:solidFill>
                <a:latin typeface="Algerian" panose="04020705040A02060702" pitchFamily="82" charset="0"/>
              </a:rPr>
              <a:t>Suggested readings</a:t>
            </a:r>
          </a:p>
        </p:txBody>
      </p:sp>
      <p:sp>
        <p:nvSpPr>
          <p:cNvPr id="3" name="Content Placeholder 2">
            <a:extLst>
              <a:ext uri="{FF2B5EF4-FFF2-40B4-BE49-F238E27FC236}">
                <a16:creationId xmlns:a16="http://schemas.microsoft.com/office/drawing/2014/main" id="{910F7E70-31CE-49C0-BD6C-6EEC541769C4}"/>
              </a:ext>
            </a:extLst>
          </p:cNvPr>
          <p:cNvSpPr>
            <a:spLocks noGrp="1"/>
          </p:cNvSpPr>
          <p:nvPr>
            <p:ph idx="1"/>
          </p:nvPr>
        </p:nvSpPr>
        <p:spPr>
          <a:xfrm>
            <a:off x="152400" y="194969"/>
            <a:ext cx="12039600" cy="6062133"/>
          </a:xfrm>
        </p:spPr>
        <p:txBody>
          <a:bodyPr>
            <a:normAutofit/>
          </a:bodyPr>
          <a:lstStyle/>
          <a:p>
            <a:pPr lvl="0">
              <a:buClr>
                <a:srgbClr val="A53010"/>
              </a:buClr>
            </a:pPr>
            <a:endParaRPr lang="en-US" sz="2400" dirty="0">
              <a:solidFill>
                <a:prstClr val="black">
                  <a:lumMod val="75000"/>
                  <a:lumOff val="25000"/>
                </a:prstClr>
              </a:solidFill>
              <a:latin typeface="Arial" pitchFamily="34" charset="0"/>
              <a:cs typeface="Arial" pitchFamily="34" charset="0"/>
            </a:endParaRPr>
          </a:p>
          <a:p>
            <a:pPr marL="0" lvl="0" indent="0">
              <a:buClr>
                <a:srgbClr val="A53010"/>
              </a:buClr>
              <a:buNone/>
            </a:pPr>
            <a:r>
              <a:rPr lang="en-US" sz="2400" dirty="0">
                <a:solidFill>
                  <a:prstClr val="black">
                    <a:lumMod val="75000"/>
                    <a:lumOff val="25000"/>
                  </a:prstClr>
                </a:solidFill>
                <a:latin typeface="Arial" pitchFamily="34" charset="0"/>
                <a:cs typeface="Arial" pitchFamily="34" charset="0"/>
              </a:rPr>
              <a:t> </a:t>
            </a:r>
            <a:endParaRPr lang="en-IN" sz="2400" dirty="0">
              <a:solidFill>
                <a:prstClr val="black">
                  <a:lumMod val="75000"/>
                  <a:lumOff val="25000"/>
                </a:prstClr>
              </a:solidFill>
              <a:latin typeface="Arial" pitchFamily="34" charset="0"/>
              <a:cs typeface="Arial" pitchFamily="34" charset="0"/>
            </a:endParaRPr>
          </a:p>
          <a:p>
            <a:pPr marL="0" indent="0">
              <a:buNone/>
            </a:pPr>
            <a:r>
              <a:rPr lang="en-US" sz="2400" dirty="0">
                <a:solidFill>
                  <a:prstClr val="black">
                    <a:lumMod val="75000"/>
                    <a:lumOff val="25000"/>
                  </a:prstClr>
                </a:solidFill>
                <a:latin typeface="Arial" pitchFamily="34" charset="0"/>
                <a:cs typeface="Arial" pitchFamily="34" charset="0"/>
              </a:rPr>
              <a:t>Creswell, J.W.( 2014). </a:t>
            </a:r>
            <a:r>
              <a:rPr lang="en-US" sz="2400" i="1" dirty="0">
                <a:solidFill>
                  <a:prstClr val="black">
                    <a:lumMod val="75000"/>
                    <a:lumOff val="25000"/>
                  </a:prstClr>
                </a:solidFill>
                <a:latin typeface="Arial" pitchFamily="34" charset="0"/>
                <a:cs typeface="Arial" pitchFamily="34" charset="0"/>
              </a:rPr>
              <a:t>Research design: qualitative, quantitative, and 	mixed 	methods 	approaches (4th ed.). </a:t>
            </a:r>
            <a:r>
              <a:rPr lang="en-US" sz="2400" dirty="0">
                <a:solidFill>
                  <a:srgbClr val="E3EACF">
                    <a:lumMod val="25000"/>
                  </a:srgbClr>
                </a:solidFill>
                <a:latin typeface="Arial" pitchFamily="34" charset="0"/>
                <a:cs typeface="Arial" pitchFamily="34" charset="0"/>
              </a:rPr>
              <a:t>Thousand</a:t>
            </a:r>
            <a:r>
              <a:rPr lang="en-US" sz="2400" dirty="0">
                <a:solidFill>
                  <a:prstClr val="black">
                    <a:lumMod val="75000"/>
                    <a:lumOff val="25000"/>
                  </a:prstClr>
                </a:solidFill>
                <a:latin typeface="Arial" pitchFamily="34" charset="0"/>
                <a:cs typeface="Arial" pitchFamily="34" charset="0"/>
              </a:rPr>
              <a:t> Oaks, CA: Sage. </a:t>
            </a:r>
          </a:p>
          <a:p>
            <a:pPr marL="228600" lvl="0" indent="-228600" algn="just" defTabSz="914400">
              <a:lnSpc>
                <a:spcPct val="107000"/>
              </a:lnSpc>
              <a:spcAft>
                <a:spcPts val="800"/>
              </a:spcAft>
              <a:buClrTx/>
              <a:buFont typeface="Arial" panose="020B0604020202020204" pitchFamily="34" charset="0"/>
              <a:buChar char="•"/>
            </a:pPr>
            <a:r>
              <a:rPr lang="en-IN" sz="2400" dirty="0">
                <a:solidFill>
                  <a:prstClr val="black"/>
                </a:solidFill>
                <a:latin typeface="Arial" pitchFamily="34" charset="0"/>
                <a:cs typeface="Arial" pitchFamily="34" charset="0"/>
              </a:rPr>
              <a:t>Denzin,N.K.,&amp;</a:t>
            </a:r>
            <a:r>
              <a:rPr lang="en-IN" sz="2400" dirty="0" err="1">
                <a:solidFill>
                  <a:prstClr val="black"/>
                </a:solidFill>
                <a:latin typeface="Arial" pitchFamily="34" charset="0"/>
                <a:cs typeface="Arial" pitchFamily="34" charset="0"/>
              </a:rPr>
              <a:t>Lincoln,Y.S</a:t>
            </a:r>
            <a:r>
              <a:rPr lang="en-IN" sz="2400" dirty="0">
                <a:solidFill>
                  <a:prstClr val="black"/>
                </a:solidFill>
                <a:latin typeface="Arial" pitchFamily="34" charset="0"/>
                <a:cs typeface="Arial" pitchFamily="34" charset="0"/>
              </a:rPr>
              <a:t>.(1994).Handbook of Qualitative Research. 	Thousand Oaks, CA: Sage Publications</a:t>
            </a:r>
          </a:p>
          <a:p>
            <a:pPr marL="228600" lvl="0" indent="-228600" algn="just" defTabSz="914400">
              <a:lnSpc>
                <a:spcPct val="107000"/>
              </a:lnSpc>
              <a:spcAft>
                <a:spcPts val="800"/>
              </a:spcAft>
              <a:buClrTx/>
              <a:buFont typeface="Arial" panose="020B0604020202020204" pitchFamily="34" charset="0"/>
              <a:buChar char="•"/>
            </a:pPr>
            <a:r>
              <a:rPr lang="en-IN" sz="2400" dirty="0">
                <a:solidFill>
                  <a:prstClr val="black"/>
                </a:solidFill>
                <a:latin typeface="Arial" pitchFamily="34" charset="0"/>
                <a:cs typeface="Arial" pitchFamily="34" charset="0"/>
              </a:rPr>
              <a:t>Neuman, W. L. (1994). Social Research Method: Qualitative and 	Quantitative 	Approaches  (2nd ed.). Bostin: </a:t>
            </a:r>
            <a:r>
              <a:rPr lang="en-IN" sz="2400" dirty="0" err="1">
                <a:solidFill>
                  <a:prstClr val="black"/>
                </a:solidFill>
                <a:latin typeface="Arial" pitchFamily="34" charset="0"/>
                <a:cs typeface="Arial" pitchFamily="34" charset="0"/>
              </a:rPr>
              <a:t>Allyn</a:t>
            </a:r>
            <a:r>
              <a:rPr lang="en-IN" sz="2400" dirty="0">
                <a:solidFill>
                  <a:prstClr val="black"/>
                </a:solidFill>
                <a:latin typeface="Arial" pitchFamily="34" charset="0"/>
                <a:cs typeface="Arial" pitchFamily="34" charset="0"/>
              </a:rPr>
              <a:t>   &amp; Bacon.</a:t>
            </a:r>
          </a:p>
          <a:p>
            <a:pPr marL="228600" lvl="0" indent="-228600" algn="just" defTabSz="914400">
              <a:lnSpc>
                <a:spcPct val="107000"/>
              </a:lnSpc>
              <a:spcAft>
                <a:spcPts val="800"/>
              </a:spcAft>
              <a:buClrTx/>
              <a:buFont typeface="Arial" panose="020B0604020202020204" pitchFamily="34" charset="0"/>
              <a:buChar char="•"/>
            </a:pPr>
            <a:r>
              <a:rPr lang="en-IN" sz="2400" dirty="0" err="1">
                <a:solidFill>
                  <a:prstClr val="black"/>
                </a:solidFill>
                <a:latin typeface="Arial" pitchFamily="34" charset="0"/>
                <a:cs typeface="Arial" pitchFamily="34" charset="0"/>
              </a:rPr>
              <a:t>Kothari,C.R</a:t>
            </a:r>
            <a:r>
              <a:rPr lang="en-IN" sz="2400" dirty="0">
                <a:solidFill>
                  <a:prstClr val="black"/>
                </a:solidFill>
                <a:latin typeface="Arial" pitchFamily="34" charset="0"/>
                <a:cs typeface="Arial" pitchFamily="34" charset="0"/>
              </a:rPr>
              <a:t>. (2008). Research Methodology Methods and Techniques 	(second   	revised edition), New Delhi: New Age International.</a:t>
            </a:r>
          </a:p>
          <a:p>
            <a:pPr marL="228600" lvl="0" indent="-228600" algn="just" defTabSz="914400">
              <a:lnSpc>
                <a:spcPct val="107000"/>
              </a:lnSpc>
              <a:spcAft>
                <a:spcPts val="800"/>
              </a:spcAft>
              <a:buClrTx/>
              <a:buFont typeface="Arial" panose="020B0604020202020204" pitchFamily="34" charset="0"/>
              <a:buChar char="•"/>
            </a:pPr>
            <a:r>
              <a:rPr lang="en-IN" sz="2400" dirty="0">
                <a:solidFill>
                  <a:prstClr val="black"/>
                </a:solidFill>
                <a:latin typeface="Arial" pitchFamily="34" charset="0"/>
                <a:cs typeface="Arial" pitchFamily="34" charset="0"/>
              </a:rPr>
              <a:t>McMillan, J. H. &amp; Schumacher, S. (1993). Research in Education: A 	Conceptual Understanding. New York: </a:t>
            </a:r>
            <a:r>
              <a:rPr lang="en-IN" sz="2400" dirty="0" err="1">
                <a:solidFill>
                  <a:prstClr val="black"/>
                </a:solidFill>
                <a:latin typeface="Arial" pitchFamily="34" charset="0"/>
                <a:cs typeface="Arial" pitchFamily="34" charset="0"/>
              </a:rPr>
              <a:t>Haper&amp;Collins</a:t>
            </a:r>
            <a:r>
              <a:rPr lang="en-IN" sz="2400" dirty="0">
                <a:solidFill>
                  <a:prstClr val="black"/>
                </a:solidFill>
                <a:latin typeface="Arial" pitchFamily="34" charset="0"/>
                <a:cs typeface="Arial" pitchFamily="34" charset="0"/>
              </a:rPr>
              <a:t>.</a:t>
            </a:r>
          </a:p>
          <a:p>
            <a:pPr marL="228600" lvl="0" indent="-228600" algn="just" defTabSz="914400">
              <a:lnSpc>
                <a:spcPct val="107000"/>
              </a:lnSpc>
              <a:spcAft>
                <a:spcPts val="800"/>
              </a:spcAft>
              <a:buClrTx/>
              <a:buFont typeface="Arial" panose="020B0604020202020204" pitchFamily="34" charset="0"/>
              <a:buChar char="•"/>
            </a:pPr>
            <a:endParaRPr lang="en-IN" sz="2400" dirty="0">
              <a:solidFill>
                <a:prstClr val="black"/>
              </a:solidFill>
              <a:latin typeface="Arial" pitchFamily="34" charset="0"/>
              <a:ea typeface="Calibri" panose="020F0502020204030204" pitchFamily="34" charset="0"/>
              <a:cs typeface="Arial" pitchFamily="34" charset="0"/>
            </a:endParaRPr>
          </a:p>
          <a:p>
            <a:pPr marL="0" indent="0">
              <a:buNone/>
            </a:pPr>
            <a:endParaRPr lang="en-IN" sz="2400" dirty="0">
              <a:latin typeface="Arial" pitchFamily="34" charset="0"/>
              <a:cs typeface="Arial" pitchFamily="34" charset="0"/>
            </a:endParaRPr>
          </a:p>
        </p:txBody>
      </p:sp>
    </p:spTree>
    <p:extLst>
      <p:ext uri="{BB962C8B-B14F-4D97-AF65-F5344CB8AC3E}">
        <p14:creationId xmlns:p14="http://schemas.microsoft.com/office/powerpoint/2010/main" val="33337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6176-902F-4972-B705-E28BA9EBB635}"/>
              </a:ext>
            </a:extLst>
          </p:cNvPr>
          <p:cNvSpPr>
            <a:spLocks noGrp="1"/>
          </p:cNvSpPr>
          <p:nvPr>
            <p:ph type="ctrTitle"/>
          </p:nvPr>
        </p:nvSpPr>
        <p:spPr>
          <a:xfrm>
            <a:off x="0" y="757647"/>
            <a:ext cx="12192000" cy="788276"/>
          </a:xfrm>
        </p:spPr>
        <p:txBody>
          <a:bodyPr>
            <a:normAutofit fontScale="90000"/>
          </a:bodyPr>
          <a:lstStyle/>
          <a:p>
            <a:pPr algn="ctr"/>
            <a:r>
              <a:rPr lang="en-US" dirty="0">
                <a:solidFill>
                  <a:schemeClr val="bg2">
                    <a:lumMod val="25000"/>
                  </a:schemeClr>
                </a:solidFill>
                <a:latin typeface="Algerian" panose="04020705040A02060702" pitchFamily="82" charset="0"/>
              </a:rPr>
              <a:t> Narrative research design</a:t>
            </a:r>
            <a:endParaRPr lang="en-IN" dirty="0"/>
          </a:p>
        </p:txBody>
      </p:sp>
      <p:sp>
        <p:nvSpPr>
          <p:cNvPr id="3" name="Subtitle 2">
            <a:extLst>
              <a:ext uri="{FF2B5EF4-FFF2-40B4-BE49-F238E27FC236}">
                <a16:creationId xmlns:a16="http://schemas.microsoft.com/office/drawing/2014/main" id="{0C3FB216-A87D-443A-AB4D-3C12F631D25D}"/>
              </a:ext>
            </a:extLst>
          </p:cNvPr>
          <p:cNvSpPr>
            <a:spLocks noGrp="1"/>
          </p:cNvSpPr>
          <p:nvPr>
            <p:ph type="subTitle" idx="1"/>
          </p:nvPr>
        </p:nvSpPr>
        <p:spPr>
          <a:xfrm>
            <a:off x="0" y="1815738"/>
            <a:ext cx="12192000" cy="4219302"/>
          </a:xfrm>
        </p:spPr>
        <p:txBody>
          <a:bodyPr>
            <a:normAutofit fontScale="85000" lnSpcReduction="20000"/>
          </a:bodyPr>
          <a:lstStyle/>
          <a:p>
            <a:pPr lvl="0" algn="ctr"/>
            <a:endParaRPr lang="en-US" sz="4400" dirty="0">
              <a:solidFill>
                <a:prstClr val="black"/>
              </a:solidFill>
              <a:latin typeface="Adobe Garamond Pro Bold" panose="02020702060506020403" pitchFamily="18" charset="0"/>
            </a:endParaRPr>
          </a:p>
          <a:p>
            <a:pPr lvl="0" algn="ctr"/>
            <a:endParaRPr lang="en-US" sz="4400" dirty="0">
              <a:solidFill>
                <a:prstClr val="black"/>
              </a:solidFill>
              <a:latin typeface="Adobe Garamond Pro Bold" panose="02020702060506020403" pitchFamily="18" charset="0"/>
            </a:endParaRPr>
          </a:p>
          <a:p>
            <a:pPr lvl="0" algn="ctr"/>
            <a:r>
              <a:rPr lang="en-US" sz="4400" dirty="0">
                <a:solidFill>
                  <a:prstClr val="black"/>
                </a:solidFill>
                <a:latin typeface="Adobe Garamond Pro Bold" panose="02020702060506020403" pitchFamily="18" charset="0"/>
              </a:rPr>
              <a:t>Dr. GEETHA GOPINATH</a:t>
            </a:r>
          </a:p>
          <a:p>
            <a:pPr lvl="0" algn="ctr"/>
            <a:r>
              <a:rPr lang="en-US" sz="2800" i="1" dirty="0">
                <a:solidFill>
                  <a:prstClr val="black"/>
                </a:solidFill>
                <a:latin typeface="Adobe Garamond Pro Bold" panose="02020702060506020403" pitchFamily="18" charset="0"/>
              </a:rPr>
              <a:t>ASSISTANT PROFESSOR</a:t>
            </a:r>
          </a:p>
          <a:p>
            <a:pPr lvl="0" algn="ctr"/>
            <a:r>
              <a:rPr lang="en-US" sz="2800" b="1" i="1" dirty="0">
                <a:solidFill>
                  <a:prstClr val="black"/>
                </a:solidFill>
                <a:latin typeface="Adobe Garamond Pro Bold" panose="02020702060506020403" pitchFamily="18" charset="0"/>
              </a:rPr>
              <a:t>DEPARTMENT OF EDUCATION AND EDUCATIONAL TECHNOLOGY</a:t>
            </a:r>
          </a:p>
          <a:p>
            <a:pPr lvl="0" algn="ctr"/>
            <a:r>
              <a:rPr lang="en-US" sz="2800" i="1" dirty="0">
                <a:solidFill>
                  <a:prstClr val="black"/>
                </a:solidFill>
                <a:latin typeface="Adobe Garamond Pro Bold" panose="02020702060506020403" pitchFamily="18" charset="0"/>
              </a:rPr>
              <a:t>SCHOOL OF SOCIAL SCIENCES</a:t>
            </a:r>
          </a:p>
          <a:p>
            <a:pPr lvl="0" algn="ctr"/>
            <a:r>
              <a:rPr lang="en-US" sz="2800" b="1" i="1" dirty="0">
                <a:solidFill>
                  <a:prstClr val="black"/>
                </a:solidFill>
                <a:latin typeface="Adobe Garamond Pro Bold" panose="02020702060506020403" pitchFamily="18" charset="0"/>
              </a:rPr>
              <a:t>UNIVERSITY OF HYDERABAD</a:t>
            </a:r>
          </a:p>
          <a:p>
            <a:pPr lvl="0" algn="ctr"/>
            <a:r>
              <a:rPr lang="en-US" sz="2800" i="1" dirty="0">
                <a:solidFill>
                  <a:prstClr val="black"/>
                </a:solidFill>
                <a:latin typeface="Adobe Garamond Pro Bold" panose="02020702060506020403" pitchFamily="18" charset="0"/>
              </a:rPr>
              <a:t>CENTRAL UNIVERSITY CAMPUS</a:t>
            </a:r>
          </a:p>
          <a:p>
            <a:pPr lvl="0" algn="ctr"/>
            <a:r>
              <a:rPr lang="en-US" sz="2800" i="1" dirty="0">
                <a:solidFill>
                  <a:prstClr val="black"/>
                </a:solidFill>
                <a:latin typeface="Adobe Garamond Pro Bold" panose="02020702060506020403" pitchFamily="18" charset="0"/>
              </a:rPr>
              <a:t>HYDERABAD</a:t>
            </a:r>
            <a:endParaRPr lang="en-IN" sz="2800" i="1" dirty="0">
              <a:solidFill>
                <a:prstClr val="black"/>
              </a:solidFill>
              <a:latin typeface="Adobe Garamond Pro Bold" panose="02020702060506020403" pitchFamily="18" charset="0"/>
            </a:endParaRPr>
          </a:p>
          <a:p>
            <a:pPr algn="ctr"/>
            <a:endParaRPr lang="en-IN" dirty="0"/>
          </a:p>
        </p:txBody>
      </p:sp>
    </p:spTree>
    <p:extLst>
      <p:ext uri="{BB962C8B-B14F-4D97-AF65-F5344CB8AC3E}">
        <p14:creationId xmlns:p14="http://schemas.microsoft.com/office/powerpoint/2010/main" val="29931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18245"/>
            <a:ext cx="8911687" cy="1280890"/>
          </a:xfrm>
        </p:spPr>
        <p:txBody>
          <a:bodyPr/>
          <a:lstStyle/>
          <a:p>
            <a:pPr algn="ctr"/>
            <a:r>
              <a:rPr lang="en-IN" b="1" dirty="0">
                <a:latin typeface="Algerian" pitchFamily="82"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8E603-F959-449A-9A94-01CEA72B7763}"/>
              </a:ext>
            </a:extLst>
          </p:cNvPr>
          <p:cNvSpPr>
            <a:spLocks noGrp="1"/>
          </p:cNvSpPr>
          <p:nvPr>
            <p:ph idx="1"/>
          </p:nvPr>
        </p:nvSpPr>
        <p:spPr>
          <a:xfrm>
            <a:off x="1482410" y="284229"/>
            <a:ext cx="12002813" cy="6038193"/>
          </a:xfrm>
        </p:spPr>
        <p:txBody>
          <a:bodyPr/>
          <a:lstStyle/>
          <a:p>
            <a:pPr marL="0" lvl="0" indent="0" defTabSz="914400">
              <a:spcBef>
                <a:spcPts val="0"/>
              </a:spcBef>
              <a:buClrTx/>
              <a:buNone/>
            </a:pPr>
            <a:r>
              <a:rPr lang="en-US" sz="2800" b="1" i="1" dirty="0">
                <a:solidFill>
                  <a:prstClr val="black"/>
                </a:solidFill>
                <a:latin typeface="Arial" panose="020B0604020202020204" pitchFamily="34" charset="0"/>
              </a:rPr>
              <a:t>  </a:t>
            </a:r>
          </a:p>
          <a:p>
            <a:pPr marL="0" lvl="0" indent="0" defTabSz="914400">
              <a:spcBef>
                <a:spcPts val="0"/>
              </a:spcBef>
              <a:buClrTx/>
              <a:buNone/>
            </a:pPr>
            <a:r>
              <a:rPr lang="en-US" sz="2800" b="1" i="1" dirty="0">
                <a:solidFill>
                  <a:prstClr val="black"/>
                </a:solidFill>
                <a:latin typeface="Arial" panose="020B0604020202020204" pitchFamily="34" charset="0"/>
              </a:rPr>
              <a:t>Narrative Research</a:t>
            </a:r>
            <a:r>
              <a:rPr lang="en-US" sz="2800" i="1" dirty="0">
                <a:solidFill>
                  <a:prstClr val="black"/>
                </a:solidFill>
                <a:latin typeface="Arial" panose="020B0604020202020204" pitchFamily="34" charset="0"/>
              </a:rPr>
              <a:t> is a form of qualitative research </a:t>
            </a:r>
          </a:p>
          <a:p>
            <a:pPr marL="0" lvl="0" indent="0" defTabSz="914400">
              <a:spcBef>
                <a:spcPts val="0"/>
              </a:spcBef>
              <a:buClrTx/>
              <a:buNone/>
            </a:pPr>
            <a:r>
              <a:rPr lang="en-US" sz="2800" i="1" dirty="0">
                <a:solidFill>
                  <a:prstClr val="black"/>
                </a:solidFill>
                <a:latin typeface="Arial" panose="020B0604020202020204" pitchFamily="34" charset="0"/>
              </a:rPr>
              <a:t>that is used when a researcher wants </a:t>
            </a:r>
          </a:p>
          <a:p>
            <a:pPr marL="0" lvl="0" indent="0" defTabSz="914400">
              <a:spcBef>
                <a:spcPts val="0"/>
              </a:spcBef>
              <a:buClrTx/>
              <a:buNone/>
            </a:pPr>
            <a:r>
              <a:rPr lang="en-US" sz="2800" i="1" dirty="0">
                <a:solidFill>
                  <a:prstClr val="black"/>
                </a:solidFill>
                <a:latin typeface="Arial" panose="020B0604020202020204" pitchFamily="34" charset="0"/>
              </a:rPr>
              <a:t>to share the stories of individuals.</a:t>
            </a:r>
            <a:endParaRPr lang="en-IN" sz="2800" i="1" dirty="0">
              <a:solidFill>
                <a:prstClr val="black"/>
              </a:solidFill>
              <a:latin typeface="Calibri" panose="020F0502020204030204"/>
            </a:endParaRPr>
          </a:p>
          <a:p>
            <a:endParaRPr lang="en-IN" dirty="0"/>
          </a:p>
        </p:txBody>
      </p:sp>
      <p:pic>
        <p:nvPicPr>
          <p:cNvPr id="4" name="Content Placeholder 3">
            <a:extLst>
              <a:ext uri="{FF2B5EF4-FFF2-40B4-BE49-F238E27FC236}">
                <a16:creationId xmlns:a16="http://schemas.microsoft.com/office/drawing/2014/main" id="{26BC4B70-1D80-4F5E-B417-31016ED70C6B}"/>
              </a:ext>
            </a:extLst>
          </p:cNvPr>
          <p:cNvPicPr>
            <a:picLocks noChangeAspect="1"/>
          </p:cNvPicPr>
          <p:nvPr/>
        </p:nvPicPr>
        <p:blipFill>
          <a:blip r:embed="rId2"/>
          <a:stretch>
            <a:fillRect/>
          </a:stretch>
        </p:blipFill>
        <p:spPr>
          <a:xfrm>
            <a:off x="4611181" y="2014076"/>
            <a:ext cx="6914607" cy="4707910"/>
          </a:xfrm>
          <a:prstGeom prst="rect">
            <a:avLst/>
          </a:prstGeom>
        </p:spPr>
      </p:pic>
    </p:spTree>
    <p:extLst>
      <p:ext uri="{BB962C8B-B14F-4D97-AF65-F5344CB8AC3E}">
        <p14:creationId xmlns:p14="http://schemas.microsoft.com/office/powerpoint/2010/main" val="129526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DDBE-5A08-4A73-90B1-76A2EBF87573}"/>
              </a:ext>
            </a:extLst>
          </p:cNvPr>
          <p:cNvSpPr>
            <a:spLocks noGrp="1"/>
          </p:cNvSpPr>
          <p:nvPr>
            <p:ph type="title"/>
          </p:nvPr>
        </p:nvSpPr>
        <p:spPr>
          <a:xfrm>
            <a:off x="220716" y="0"/>
            <a:ext cx="11971283" cy="756745"/>
          </a:xfrm>
        </p:spPr>
        <p:txBody>
          <a:bodyPr>
            <a:noAutofit/>
          </a:bodyPr>
          <a:lstStyle/>
          <a:p>
            <a:pPr algn="ctr"/>
            <a:r>
              <a:rPr lang="en-US" sz="3200" dirty="0">
                <a:solidFill>
                  <a:srgbClr val="ED7D31">
                    <a:lumMod val="50000"/>
                  </a:srgbClr>
                </a:solidFill>
                <a:latin typeface="Algerian" panose="04020705040A02060702" pitchFamily="82" charset="0"/>
              </a:rPr>
              <a:t>         </a:t>
            </a:r>
            <a:r>
              <a:rPr lang="en-US" sz="3200" dirty="0">
                <a:solidFill>
                  <a:schemeClr val="bg2">
                    <a:lumMod val="25000"/>
                  </a:schemeClr>
                </a:solidFill>
                <a:latin typeface="Algerian" panose="04020705040A02060702" pitchFamily="82" charset="0"/>
              </a:rPr>
              <a:t>CONTENTS</a:t>
            </a:r>
            <a:endParaRPr lang="en-IN" sz="3200" dirty="0">
              <a:solidFill>
                <a:schemeClr val="bg2">
                  <a:lumMod val="25000"/>
                </a:schemeClr>
              </a:solidFill>
            </a:endParaRPr>
          </a:p>
        </p:txBody>
      </p:sp>
      <p:sp>
        <p:nvSpPr>
          <p:cNvPr id="3" name="Content Placeholder 2">
            <a:extLst>
              <a:ext uri="{FF2B5EF4-FFF2-40B4-BE49-F238E27FC236}">
                <a16:creationId xmlns:a16="http://schemas.microsoft.com/office/drawing/2014/main" id="{FE4CF7E9-6F76-473B-AAD8-8D71A4B016C3}"/>
              </a:ext>
            </a:extLst>
          </p:cNvPr>
          <p:cNvSpPr>
            <a:spLocks noGrp="1"/>
          </p:cNvSpPr>
          <p:nvPr>
            <p:ph idx="1"/>
          </p:nvPr>
        </p:nvSpPr>
        <p:spPr>
          <a:xfrm>
            <a:off x="220715" y="898634"/>
            <a:ext cx="11971283" cy="5959366"/>
          </a:xfrm>
        </p:spPr>
        <p:txBody>
          <a:bodyPr>
            <a:normAutofit/>
          </a:bodyPr>
          <a:lstStyle/>
          <a:p>
            <a:pPr algn="just"/>
            <a:endParaRPr lang="en-IN" sz="2800" dirty="0">
              <a:latin typeface="Arial" pitchFamily="34" charset="0"/>
              <a:cs typeface="Arial" pitchFamily="34" charset="0"/>
            </a:endParaRPr>
          </a:p>
          <a:p>
            <a:pPr algn="just"/>
            <a:r>
              <a:rPr lang="en-IN" sz="2800" dirty="0">
                <a:latin typeface="Arial" pitchFamily="34" charset="0"/>
                <a:cs typeface="Arial" pitchFamily="34" charset="0"/>
              </a:rPr>
              <a:t>Narrative 	Research—meaning and definitions</a:t>
            </a:r>
          </a:p>
          <a:p>
            <a:pPr algn="just"/>
            <a:r>
              <a:rPr lang="en-IN" sz="2800" dirty="0">
                <a:latin typeface="Arial" pitchFamily="34" charset="0"/>
                <a:cs typeface="Arial" pitchFamily="34" charset="0"/>
              </a:rPr>
              <a:t>Key characteristics of Narrative Research Design</a:t>
            </a:r>
          </a:p>
          <a:p>
            <a:pPr algn="just"/>
            <a:r>
              <a:rPr lang="en-IN" sz="2800" dirty="0">
                <a:latin typeface="Arial" pitchFamily="34" charset="0"/>
                <a:cs typeface="Arial" pitchFamily="34" charset="0"/>
              </a:rPr>
              <a:t>Data collection methods</a:t>
            </a:r>
          </a:p>
          <a:p>
            <a:pPr algn="just"/>
            <a:r>
              <a:rPr lang="en-IN" sz="2800" dirty="0">
                <a:latin typeface="Arial" pitchFamily="34" charset="0"/>
                <a:cs typeface="Arial" pitchFamily="34" charset="0"/>
              </a:rPr>
              <a:t>Steps in Narrative Research Design</a:t>
            </a:r>
          </a:p>
          <a:p>
            <a:pPr algn="just"/>
            <a:r>
              <a:rPr lang="en-IN" sz="2800" dirty="0">
                <a:latin typeface="Arial" pitchFamily="34" charset="0"/>
                <a:cs typeface="Arial" pitchFamily="34" charset="0"/>
              </a:rPr>
              <a:t>Potential ethical issues in Narrative Design</a:t>
            </a:r>
          </a:p>
        </p:txBody>
      </p:sp>
    </p:spTree>
    <p:extLst>
      <p:ext uri="{BB962C8B-B14F-4D97-AF65-F5344CB8AC3E}">
        <p14:creationId xmlns:p14="http://schemas.microsoft.com/office/powerpoint/2010/main" val="83020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AA954-3465-4C3A-BDD8-A6777A89CA35}"/>
              </a:ext>
            </a:extLst>
          </p:cNvPr>
          <p:cNvSpPr>
            <a:spLocks noGrp="1"/>
          </p:cNvSpPr>
          <p:nvPr>
            <p:ph type="title"/>
          </p:nvPr>
        </p:nvSpPr>
        <p:spPr>
          <a:xfrm>
            <a:off x="204952" y="235134"/>
            <a:ext cx="11987047" cy="946778"/>
          </a:xfrm>
        </p:spPr>
        <p:txBody>
          <a:bodyPr>
            <a:noAutofit/>
          </a:bodyPr>
          <a:lstStyle/>
          <a:p>
            <a:pPr algn="ctr"/>
            <a:r>
              <a:rPr lang="en-US" sz="3200" dirty="0">
                <a:solidFill>
                  <a:srgbClr val="ED7D31">
                    <a:lumMod val="50000"/>
                  </a:srgbClr>
                </a:solidFill>
                <a:latin typeface="Algerian" panose="04020705040A02060702" pitchFamily="82" charset="0"/>
              </a:rPr>
              <a:t>      </a:t>
            </a:r>
            <a:r>
              <a:rPr lang="en-US" sz="3200" dirty="0">
                <a:solidFill>
                  <a:schemeClr val="bg2">
                    <a:lumMod val="25000"/>
                  </a:schemeClr>
                </a:solidFill>
                <a:latin typeface="Algerian" panose="04020705040A02060702" pitchFamily="82" charset="0"/>
              </a:rPr>
              <a:t>learning OBJECTIVES</a:t>
            </a:r>
            <a:endParaRPr lang="en-IN" sz="3200" dirty="0">
              <a:solidFill>
                <a:schemeClr val="bg2">
                  <a:lumMod val="25000"/>
                </a:schemeClr>
              </a:solidFill>
            </a:endParaRPr>
          </a:p>
        </p:txBody>
      </p:sp>
      <p:sp>
        <p:nvSpPr>
          <p:cNvPr id="3" name="Content Placeholder 2">
            <a:extLst>
              <a:ext uri="{FF2B5EF4-FFF2-40B4-BE49-F238E27FC236}">
                <a16:creationId xmlns:a16="http://schemas.microsoft.com/office/drawing/2014/main" id="{B9A5B3C0-4CC3-4DBE-A8DB-97F14B480002}"/>
              </a:ext>
            </a:extLst>
          </p:cNvPr>
          <p:cNvSpPr>
            <a:spLocks noGrp="1"/>
          </p:cNvSpPr>
          <p:nvPr>
            <p:ph idx="1"/>
          </p:nvPr>
        </p:nvSpPr>
        <p:spPr>
          <a:xfrm>
            <a:off x="204952" y="946778"/>
            <a:ext cx="11987046" cy="5911222"/>
          </a:xfrm>
        </p:spPr>
        <p:txBody>
          <a:bodyPr>
            <a:normAutofit/>
          </a:bodyPr>
          <a:lstStyle/>
          <a:p>
            <a:pPr marL="0" indent="0" algn="just">
              <a:buNone/>
            </a:pPr>
            <a:endParaRPr lang="en-US" sz="2800" i="1" dirty="0">
              <a:latin typeface="Arial" pitchFamily="34" charset="0"/>
              <a:cs typeface="Arial" pitchFamily="34" charset="0"/>
            </a:endParaRPr>
          </a:p>
          <a:p>
            <a:pPr marL="0" indent="0" algn="just">
              <a:buNone/>
            </a:pPr>
            <a:r>
              <a:rPr lang="en-US" sz="2800" i="1" dirty="0">
                <a:latin typeface="Arial" pitchFamily="34" charset="0"/>
                <a:cs typeface="Arial" pitchFamily="34" charset="0"/>
              </a:rPr>
              <a:t>Enable the student teachers  to,</a:t>
            </a:r>
          </a:p>
          <a:p>
            <a:pPr algn="just"/>
            <a:r>
              <a:rPr lang="en-US" sz="2800" i="1" dirty="0">
                <a:latin typeface="Arial" pitchFamily="34" charset="0"/>
                <a:cs typeface="Arial" pitchFamily="34" charset="0"/>
              </a:rPr>
              <a:t>define and explain the concept of Narrative research</a:t>
            </a:r>
          </a:p>
          <a:p>
            <a:pPr algn="just"/>
            <a:r>
              <a:rPr lang="en-US" sz="2800" i="1" dirty="0">
                <a:latin typeface="Arial" pitchFamily="34" charset="0"/>
                <a:cs typeface="Arial" pitchFamily="34" charset="0"/>
              </a:rPr>
              <a:t>describe the key characteristics  of Narrative </a:t>
            </a:r>
            <a:r>
              <a:rPr lang="en-US" sz="2800" i="1" dirty="0">
                <a:solidFill>
                  <a:prstClr val="black"/>
                </a:solidFill>
                <a:latin typeface="Arial" pitchFamily="34" charset="0"/>
                <a:cs typeface="Arial" pitchFamily="34" charset="0"/>
              </a:rPr>
              <a:t> research</a:t>
            </a:r>
            <a:endParaRPr lang="en-US" sz="2800" i="1" dirty="0">
              <a:latin typeface="Arial" pitchFamily="34" charset="0"/>
              <a:cs typeface="Arial" pitchFamily="34" charset="0"/>
            </a:endParaRPr>
          </a:p>
          <a:p>
            <a:pPr algn="just"/>
            <a:r>
              <a:rPr lang="en-US" sz="2800" i="1" dirty="0">
                <a:solidFill>
                  <a:prstClr val="black"/>
                </a:solidFill>
                <a:latin typeface="Arial" pitchFamily="34" charset="0"/>
                <a:cs typeface="Arial" pitchFamily="34" charset="0"/>
              </a:rPr>
              <a:t>explain data collection methods used  Narrative research</a:t>
            </a:r>
          </a:p>
          <a:p>
            <a:pPr algn="just"/>
            <a:r>
              <a:rPr lang="en-US" sz="2800" i="1" dirty="0">
                <a:solidFill>
                  <a:prstClr val="black"/>
                </a:solidFill>
                <a:latin typeface="Arial" pitchFamily="34" charset="0"/>
                <a:cs typeface="Arial" pitchFamily="34" charset="0"/>
              </a:rPr>
              <a:t>enumerate the steps of Narrative research</a:t>
            </a:r>
          </a:p>
          <a:p>
            <a:pPr algn="just"/>
            <a:r>
              <a:rPr lang="en-US" sz="2800" i="1" dirty="0">
                <a:solidFill>
                  <a:prstClr val="black"/>
                </a:solidFill>
                <a:latin typeface="Arial" pitchFamily="34" charset="0"/>
                <a:cs typeface="Arial" pitchFamily="34" charset="0"/>
              </a:rPr>
              <a:t>analyze the Potential issues in Narrative  research</a:t>
            </a:r>
          </a:p>
          <a:p>
            <a:pPr algn="just"/>
            <a:endParaRPr lang="en-IN" sz="2800" dirty="0">
              <a:latin typeface="Arial" pitchFamily="34" charset="0"/>
              <a:cs typeface="Arial" pitchFamily="34" charset="0"/>
            </a:endParaRPr>
          </a:p>
        </p:txBody>
      </p:sp>
    </p:spTree>
    <p:extLst>
      <p:ext uri="{BB962C8B-B14F-4D97-AF65-F5344CB8AC3E}">
        <p14:creationId xmlns:p14="http://schemas.microsoft.com/office/powerpoint/2010/main" val="193468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D195-B980-49EF-B950-CB701C3F0078}"/>
              </a:ext>
            </a:extLst>
          </p:cNvPr>
          <p:cNvSpPr>
            <a:spLocks noGrp="1"/>
          </p:cNvSpPr>
          <p:nvPr>
            <p:ph type="title"/>
          </p:nvPr>
        </p:nvSpPr>
        <p:spPr>
          <a:xfrm>
            <a:off x="204952" y="209008"/>
            <a:ext cx="11987047" cy="725214"/>
          </a:xfrm>
        </p:spPr>
        <p:txBody>
          <a:bodyPr>
            <a:normAutofit/>
          </a:bodyPr>
          <a:lstStyle/>
          <a:p>
            <a:pPr algn="ctr"/>
            <a:r>
              <a:rPr lang="en-IN" sz="3200" b="1" dirty="0">
                <a:solidFill>
                  <a:schemeClr val="bg2">
                    <a:lumMod val="25000"/>
                  </a:schemeClr>
                </a:solidFill>
                <a:latin typeface="Algerian" panose="04020705040A02060702" pitchFamily="82" charset="0"/>
                <a:ea typeface="+mn-ea"/>
                <a:cs typeface="+mn-cs"/>
              </a:rPr>
              <a:t>What Is Narrative Research?</a:t>
            </a:r>
            <a:endParaRPr lang="en-IN" sz="3200" dirty="0">
              <a:solidFill>
                <a:schemeClr val="bg2">
                  <a:lumMod val="25000"/>
                </a:schemeClr>
              </a:solidFill>
            </a:endParaRPr>
          </a:p>
        </p:txBody>
      </p:sp>
      <p:sp>
        <p:nvSpPr>
          <p:cNvPr id="3" name="Content Placeholder 2">
            <a:extLst>
              <a:ext uri="{FF2B5EF4-FFF2-40B4-BE49-F238E27FC236}">
                <a16:creationId xmlns:a16="http://schemas.microsoft.com/office/drawing/2014/main" id="{E8AC16CA-02F0-45D5-93EA-D7F1F2BF5566}"/>
              </a:ext>
            </a:extLst>
          </p:cNvPr>
          <p:cNvSpPr>
            <a:spLocks noGrp="1"/>
          </p:cNvSpPr>
          <p:nvPr>
            <p:ph idx="1"/>
          </p:nvPr>
        </p:nvSpPr>
        <p:spPr>
          <a:xfrm>
            <a:off x="204952" y="1150882"/>
            <a:ext cx="11987046" cy="5707117"/>
          </a:xfrm>
        </p:spPr>
        <p:txBody>
          <a:bodyPr/>
          <a:lstStyle/>
          <a:p>
            <a:pPr marL="228600" lvl="0" indent="-228600" algn="just" defTabSz="914400">
              <a:lnSpc>
                <a:spcPct val="90000"/>
              </a:lnSpc>
              <a:buClrTx/>
              <a:buFont typeface="Arial" panose="020B0604020202020204" pitchFamily="34" charset="0"/>
              <a:buChar char="•"/>
            </a:pPr>
            <a:r>
              <a:rPr lang="en-US" sz="2800" dirty="0">
                <a:solidFill>
                  <a:srgbClr val="000000"/>
                </a:solidFill>
                <a:latin typeface="Arial" pitchFamily="34" charset="0"/>
                <a:cs typeface="Arial" pitchFamily="34" charset="0"/>
              </a:rPr>
              <a:t>A literary form of qualitative research, narrative research is  all about collecting and telling a story or stories (in detail). </a:t>
            </a:r>
          </a:p>
          <a:p>
            <a:pPr marL="228600" lvl="0" indent="-228600" algn="just" defTabSz="914400">
              <a:lnSpc>
                <a:spcPct val="90000"/>
              </a:lnSpc>
              <a:buClrTx/>
              <a:buFont typeface="Arial" panose="020B0604020202020204" pitchFamily="34" charset="0"/>
              <a:buChar char="•"/>
            </a:pPr>
            <a:r>
              <a:rPr lang="en-US" sz="2800" dirty="0">
                <a:solidFill>
                  <a:srgbClr val="000000"/>
                </a:solidFill>
                <a:latin typeface="Arial" pitchFamily="34" charset="0"/>
                <a:cs typeface="Arial" pitchFamily="34" charset="0"/>
              </a:rPr>
              <a:t>Researchers write narratives about experiences of individuals, describe life experiences, and discuss the meaning of the experience with the individual. </a:t>
            </a:r>
          </a:p>
          <a:p>
            <a:pPr marL="228600" lvl="0" indent="-228600" algn="just" defTabSz="914400">
              <a:lnSpc>
                <a:spcPct val="90000"/>
              </a:lnSpc>
              <a:buClrTx/>
              <a:buFont typeface="Arial" panose="020B0604020202020204" pitchFamily="34" charset="0"/>
              <a:buChar char="•"/>
            </a:pPr>
            <a:r>
              <a:rPr lang="en-US" sz="2800" dirty="0">
                <a:solidFill>
                  <a:srgbClr val="000000"/>
                </a:solidFill>
                <a:latin typeface="Arial" pitchFamily="34" charset="0"/>
                <a:cs typeface="Arial" pitchFamily="34" charset="0"/>
              </a:rPr>
              <a:t> A narrative research design is focused on studying an individual person. The researcher becomes the interpreter of the individual's stories</a:t>
            </a:r>
            <a:r>
              <a:rPr lang="en-US" sz="2800" dirty="0">
                <a:solidFill>
                  <a:srgbClr val="6D6D6D"/>
                </a:solidFill>
                <a:latin typeface="Arial" pitchFamily="34" charset="0"/>
                <a:cs typeface="Arial" pitchFamily="34" charset="0"/>
              </a:rPr>
              <a:t> </a:t>
            </a:r>
          </a:p>
          <a:p>
            <a:pPr marL="228600" lvl="0" indent="-228600" algn="just" defTabSz="914400">
              <a:lnSpc>
                <a:spcPct val="90000"/>
              </a:lnSpc>
              <a:buClrTx/>
              <a:buFont typeface="Arial" panose="020B0604020202020204" pitchFamily="34" charset="0"/>
              <a:buChar char="•"/>
            </a:pPr>
            <a:r>
              <a:rPr lang="en-US" sz="2800" dirty="0">
                <a:solidFill>
                  <a:srgbClr val="000000"/>
                </a:solidFill>
                <a:latin typeface="Arial" pitchFamily="34" charset="0"/>
                <a:cs typeface="Arial" pitchFamily="34" charset="0"/>
              </a:rPr>
              <a:t>When someone is willing to tell their story, it follows a chronology, and the researcher wants to write it. </a:t>
            </a:r>
          </a:p>
          <a:p>
            <a:pPr marL="228600" lvl="0" indent="-228600" algn="just" defTabSz="914400">
              <a:lnSpc>
                <a:spcPct val="90000"/>
              </a:lnSpc>
              <a:buClrTx/>
              <a:buFont typeface="Arial" panose="020B0604020202020204" pitchFamily="34" charset="0"/>
              <a:buChar char="•"/>
            </a:pPr>
            <a:r>
              <a:rPr lang="en-US" sz="2800" dirty="0">
                <a:solidFill>
                  <a:srgbClr val="000000"/>
                </a:solidFill>
                <a:latin typeface="Arial" pitchFamily="34" charset="0"/>
                <a:cs typeface="Arial" pitchFamily="34" charset="0"/>
              </a:rPr>
              <a:t>The researcher seeks out information through interviews, family stories,  journals, field notes, letters, autobiography, conversations, photos and other artifacts.</a:t>
            </a:r>
            <a:endParaRPr lang="en-IN" sz="2800" dirty="0">
              <a:solidFill>
                <a:prstClr val="black"/>
              </a:solidFill>
              <a:latin typeface="Arial" pitchFamily="34" charset="0"/>
              <a:cs typeface="Arial" pitchFamily="34" charset="0"/>
            </a:endParaRPr>
          </a:p>
          <a:p>
            <a:endParaRPr lang="en-IN" dirty="0">
              <a:latin typeface="Arial" pitchFamily="34" charset="0"/>
              <a:cs typeface="Arial" pitchFamily="34" charset="0"/>
            </a:endParaRPr>
          </a:p>
        </p:txBody>
      </p:sp>
    </p:spTree>
    <p:extLst>
      <p:ext uri="{BB962C8B-B14F-4D97-AF65-F5344CB8AC3E}">
        <p14:creationId xmlns:p14="http://schemas.microsoft.com/office/powerpoint/2010/main" val="1028410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41F9A-E14A-49E8-9060-2B3D0BC1B23D}"/>
              </a:ext>
            </a:extLst>
          </p:cNvPr>
          <p:cNvSpPr>
            <a:spLocks noGrp="1"/>
          </p:cNvSpPr>
          <p:nvPr>
            <p:ph type="title"/>
          </p:nvPr>
        </p:nvSpPr>
        <p:spPr>
          <a:xfrm>
            <a:off x="204952" y="169819"/>
            <a:ext cx="11987047" cy="677917"/>
          </a:xfrm>
        </p:spPr>
        <p:txBody>
          <a:bodyPr>
            <a:normAutofit/>
          </a:bodyPr>
          <a:lstStyle/>
          <a:p>
            <a:pPr algn="ctr"/>
            <a:r>
              <a:rPr lang="en-US" sz="3200" dirty="0">
                <a:solidFill>
                  <a:srgbClr val="000000"/>
                </a:solidFill>
                <a:latin typeface="Arial" panose="020B0604020202020204" pitchFamily="34" charset="0"/>
              </a:rPr>
              <a:t> </a:t>
            </a:r>
            <a:r>
              <a:rPr lang="en-US" sz="3200" dirty="0">
                <a:solidFill>
                  <a:schemeClr val="bg2">
                    <a:lumMod val="25000"/>
                  </a:schemeClr>
                </a:solidFill>
                <a:latin typeface="Algerian" panose="04020705040A02060702" pitchFamily="82" charset="0"/>
              </a:rPr>
              <a:t>narrative research -origin</a:t>
            </a:r>
            <a:endParaRPr lang="en-IN" sz="3200" dirty="0">
              <a:solidFill>
                <a:schemeClr val="bg2">
                  <a:lumMod val="25000"/>
                </a:schemeClr>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57C62BD7-C5F8-4E99-85B1-76A72D2F168D}"/>
              </a:ext>
            </a:extLst>
          </p:cNvPr>
          <p:cNvSpPr>
            <a:spLocks noGrp="1"/>
          </p:cNvSpPr>
          <p:nvPr>
            <p:ph idx="1"/>
          </p:nvPr>
        </p:nvSpPr>
        <p:spPr>
          <a:xfrm>
            <a:off x="-1" y="155397"/>
            <a:ext cx="12191999" cy="6180083"/>
          </a:xfrm>
        </p:spPr>
        <p:txBody>
          <a:bodyPr>
            <a:normAutofit/>
          </a:bodyPr>
          <a:lstStyle/>
          <a:p>
            <a:pPr>
              <a:buFont typeface="Arial" panose="020B0604020202020204" pitchFamily="34" charset="0"/>
              <a:buChar char="•"/>
            </a:pPr>
            <a:endParaRPr lang="en-US" sz="2800" dirty="0">
              <a:solidFill>
                <a:srgbClr val="000000"/>
              </a:solidFill>
              <a:latin typeface="Arial" pitchFamily="34" charset="0"/>
              <a:cs typeface="Arial" pitchFamily="34" charset="0"/>
            </a:endParaRPr>
          </a:p>
          <a:p>
            <a:pPr>
              <a:buFont typeface="Arial" panose="020B0604020202020204" pitchFamily="34" charset="0"/>
              <a:buChar char="•"/>
            </a:pPr>
            <a:endParaRPr lang="en-US" sz="2800" dirty="0">
              <a:solidFill>
                <a:srgbClr val="000000"/>
              </a:solidFill>
              <a:latin typeface="Arial" pitchFamily="34" charset="0"/>
              <a:cs typeface="Arial" pitchFamily="34" charset="0"/>
            </a:endParaRPr>
          </a:p>
          <a:p>
            <a:pPr algn="just">
              <a:buFont typeface="Arial" panose="020B0604020202020204" pitchFamily="34" charset="0"/>
              <a:buChar char="•"/>
            </a:pPr>
            <a:r>
              <a:rPr lang="en-US" sz="2800" dirty="0">
                <a:solidFill>
                  <a:srgbClr val="000000"/>
                </a:solidFill>
                <a:latin typeface="Arial" pitchFamily="34" charset="0"/>
                <a:cs typeface="Arial" pitchFamily="34" charset="0"/>
              </a:rPr>
              <a:t>1990 </a:t>
            </a:r>
            <a:r>
              <a:rPr lang="en-US" sz="2800" dirty="0" err="1">
                <a:solidFill>
                  <a:srgbClr val="000000"/>
                </a:solidFill>
                <a:latin typeface="Arial" pitchFamily="34" charset="0"/>
                <a:cs typeface="Arial" pitchFamily="34" charset="0"/>
              </a:rPr>
              <a:t>Clandinin</a:t>
            </a:r>
            <a:r>
              <a:rPr lang="en-US" sz="2800" dirty="0">
                <a:solidFill>
                  <a:srgbClr val="000000"/>
                </a:solidFill>
                <a:latin typeface="Arial" pitchFamily="34" charset="0"/>
                <a:cs typeface="Arial" pitchFamily="34" charset="0"/>
              </a:rPr>
              <a:t> and Connelly first overview of narrative research in education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Trends influencing the development of narrative research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increased emphasis on teacher reflection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emphasis placed on teacher knowledge </a:t>
            </a:r>
          </a:p>
          <a:p>
            <a:pPr algn="just">
              <a:buFont typeface="Arial" panose="020B0604020202020204" pitchFamily="34" charset="0"/>
              <a:buChar char="•"/>
            </a:pPr>
            <a:r>
              <a:rPr lang="en-US" sz="2800" dirty="0">
                <a:solidFill>
                  <a:srgbClr val="000000"/>
                </a:solidFill>
                <a:latin typeface="Arial" pitchFamily="34" charset="0"/>
                <a:cs typeface="Arial" pitchFamily="34" charset="0"/>
              </a:rPr>
              <a:t>attempt to bring teachers voices to the forefront</a:t>
            </a:r>
          </a:p>
          <a:p>
            <a:endParaRPr lang="en-IN" sz="2800" dirty="0">
              <a:latin typeface="Arial" pitchFamily="34" charset="0"/>
              <a:cs typeface="Arial" pitchFamily="34" charset="0"/>
            </a:endParaRPr>
          </a:p>
        </p:txBody>
      </p:sp>
    </p:spTree>
    <p:extLst>
      <p:ext uri="{BB962C8B-B14F-4D97-AF65-F5344CB8AC3E}">
        <p14:creationId xmlns:p14="http://schemas.microsoft.com/office/powerpoint/2010/main" val="303538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908B-E135-4B6D-BC60-0B5B53DAD18E}"/>
              </a:ext>
            </a:extLst>
          </p:cNvPr>
          <p:cNvSpPr>
            <a:spLocks noGrp="1"/>
          </p:cNvSpPr>
          <p:nvPr>
            <p:ph type="title"/>
          </p:nvPr>
        </p:nvSpPr>
        <p:spPr>
          <a:xfrm>
            <a:off x="189187" y="182882"/>
            <a:ext cx="12002813" cy="772510"/>
          </a:xfrm>
        </p:spPr>
        <p:txBody>
          <a:bodyPr>
            <a:noAutofit/>
          </a:bodyPr>
          <a:lstStyle/>
          <a:p>
            <a:pPr algn="ctr"/>
            <a:r>
              <a:rPr lang="en-IN" sz="3200" dirty="0">
                <a:solidFill>
                  <a:schemeClr val="bg2">
                    <a:lumMod val="25000"/>
                  </a:schemeClr>
                </a:solidFill>
                <a:latin typeface="Algerian" panose="04020705040A02060702" pitchFamily="82" charset="0"/>
              </a:rPr>
              <a:t>Narrative research-concept</a:t>
            </a:r>
          </a:p>
        </p:txBody>
      </p:sp>
      <p:sp>
        <p:nvSpPr>
          <p:cNvPr id="3" name="Content Placeholder 2">
            <a:extLst>
              <a:ext uri="{FF2B5EF4-FFF2-40B4-BE49-F238E27FC236}">
                <a16:creationId xmlns:a16="http://schemas.microsoft.com/office/drawing/2014/main" id="{F4DA3784-42AF-448F-ACF9-6949C3095730}"/>
              </a:ext>
            </a:extLst>
          </p:cNvPr>
          <p:cNvSpPr>
            <a:spLocks noGrp="1"/>
          </p:cNvSpPr>
          <p:nvPr>
            <p:ph idx="1"/>
          </p:nvPr>
        </p:nvSpPr>
        <p:spPr>
          <a:xfrm>
            <a:off x="0" y="772510"/>
            <a:ext cx="12192000" cy="6085490"/>
          </a:xfrm>
        </p:spPr>
        <p:txBody>
          <a:bodyPr>
            <a:normAutofit/>
          </a:bodyPr>
          <a:lstStyle/>
          <a:p>
            <a:endParaRPr lang="en-US" sz="2800" dirty="0">
              <a:solidFill>
                <a:srgbClr val="000000"/>
              </a:solidFill>
              <a:latin typeface="Arial" pitchFamily="34" charset="0"/>
              <a:cs typeface="Arial" pitchFamily="34" charset="0"/>
            </a:endParaRPr>
          </a:p>
          <a:p>
            <a:pPr algn="just"/>
            <a:r>
              <a:rPr lang="en-US" sz="2800" dirty="0">
                <a:solidFill>
                  <a:srgbClr val="000000"/>
                </a:solidFill>
                <a:latin typeface="Arial" pitchFamily="34" charset="0"/>
                <a:cs typeface="Arial" pitchFamily="34" charset="0"/>
              </a:rPr>
              <a:t>In narrative research, researchers describe the lives of individuals, collect and tell stories about peoples lives, and write narratives of individual experiences.</a:t>
            </a:r>
          </a:p>
          <a:p>
            <a:pPr algn="just"/>
            <a:r>
              <a:rPr lang="en-US" sz="2800" dirty="0">
                <a:solidFill>
                  <a:srgbClr val="000000"/>
                </a:solidFill>
                <a:latin typeface="Arial" pitchFamily="34" charset="0"/>
                <a:cs typeface="Arial" pitchFamily="34" charset="0"/>
              </a:rPr>
              <a:t> As a distinct form of qualitative research, a narrative typically focuses on	studying	a	single	person , gathering data through the collection of stories, reporting individual experiences, and discussing the meaning of those experiences for the individual. </a:t>
            </a:r>
            <a:endParaRPr lang="en-IN" sz="2800" dirty="0">
              <a:latin typeface="Arial" pitchFamily="34" charset="0"/>
              <a:cs typeface="Arial" pitchFamily="34" charset="0"/>
            </a:endParaRPr>
          </a:p>
        </p:txBody>
      </p:sp>
    </p:spTree>
    <p:extLst>
      <p:ext uri="{BB962C8B-B14F-4D97-AF65-F5344CB8AC3E}">
        <p14:creationId xmlns:p14="http://schemas.microsoft.com/office/powerpoint/2010/main" val="201171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86A2-2F39-4A3A-B81B-172209249E8D}"/>
              </a:ext>
            </a:extLst>
          </p:cNvPr>
          <p:cNvSpPr>
            <a:spLocks noGrp="1"/>
          </p:cNvSpPr>
          <p:nvPr>
            <p:ph type="title"/>
          </p:nvPr>
        </p:nvSpPr>
        <p:spPr>
          <a:xfrm>
            <a:off x="252249" y="0"/>
            <a:ext cx="11939750" cy="725214"/>
          </a:xfrm>
        </p:spPr>
        <p:txBody>
          <a:bodyPr>
            <a:noAutofit/>
          </a:bodyPr>
          <a:lstStyle/>
          <a:p>
            <a:pPr algn="ctr"/>
            <a:r>
              <a:rPr lang="en-IN" sz="3200" dirty="0">
                <a:solidFill>
                  <a:schemeClr val="bg2">
                    <a:lumMod val="25000"/>
                  </a:schemeClr>
                </a:solidFill>
                <a:latin typeface="Algerian" panose="04020705040A02060702" pitchFamily="82" charset="0"/>
                <a:cs typeface="Times New Roman" panose="02020603050405020304" pitchFamily="18" charset="0"/>
              </a:rPr>
              <a:t>Narrative research -definitions</a:t>
            </a:r>
          </a:p>
        </p:txBody>
      </p:sp>
      <p:pic>
        <p:nvPicPr>
          <p:cNvPr id="5" name="Content Placeholder 4">
            <a:extLst>
              <a:ext uri="{FF2B5EF4-FFF2-40B4-BE49-F238E27FC236}">
                <a16:creationId xmlns:a16="http://schemas.microsoft.com/office/drawing/2014/main" id="{ECE64850-CFA3-405E-B15F-1A0384CCCB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6179" y="2017986"/>
            <a:ext cx="4135820" cy="4840014"/>
          </a:xfrm>
        </p:spPr>
      </p:pic>
      <p:sp>
        <p:nvSpPr>
          <p:cNvPr id="6" name="Rectangle 5">
            <a:extLst>
              <a:ext uri="{FF2B5EF4-FFF2-40B4-BE49-F238E27FC236}">
                <a16:creationId xmlns:a16="http://schemas.microsoft.com/office/drawing/2014/main" id="{54C6DE92-0F92-4E48-ABAC-1387C12D3E42}"/>
              </a:ext>
            </a:extLst>
          </p:cNvPr>
          <p:cNvSpPr/>
          <p:nvPr/>
        </p:nvSpPr>
        <p:spPr>
          <a:xfrm>
            <a:off x="448194" y="1169835"/>
            <a:ext cx="8119241" cy="3970318"/>
          </a:xfrm>
          <a:prstGeom prst="rect">
            <a:avLst/>
          </a:prstGeom>
        </p:spPr>
        <p:txBody>
          <a:bodyPr wrap="square">
            <a:spAutoFit/>
          </a:bodyPr>
          <a:lstStyle/>
          <a:p>
            <a:pPr algn="just"/>
            <a:r>
              <a:rPr lang="en-US" sz="2800" dirty="0">
                <a:latin typeface="Arial" pitchFamily="34" charset="0"/>
                <a:cs typeface="Arial" pitchFamily="34" charset="0"/>
              </a:rPr>
              <a:t>Researchers describe the lives of individuals, collect and tell stories about people‘s lives &amp; write narratives of individual experiences (Connelly &amp; </a:t>
            </a:r>
            <a:r>
              <a:rPr lang="en-US" sz="2800" dirty="0" err="1">
                <a:latin typeface="Arial" pitchFamily="34" charset="0"/>
                <a:cs typeface="Arial" pitchFamily="34" charset="0"/>
              </a:rPr>
              <a:t>Clandinin</a:t>
            </a:r>
            <a:r>
              <a:rPr lang="en-US" sz="2800" dirty="0">
                <a:latin typeface="Arial" pitchFamily="34" charset="0"/>
                <a:cs typeface="Arial" pitchFamily="34" charset="0"/>
              </a:rPr>
              <a:t>, 1990)</a:t>
            </a:r>
          </a:p>
          <a:p>
            <a:pPr algn="just"/>
            <a:r>
              <a:rPr lang="en-US" sz="2800" dirty="0">
                <a:latin typeface="Arial" pitchFamily="34" charset="0"/>
                <a:cs typeface="Arial" pitchFamily="34" charset="0"/>
              </a:rPr>
              <a:t> </a:t>
            </a:r>
          </a:p>
          <a:p>
            <a:pPr algn="just"/>
            <a:r>
              <a:rPr lang="en-US" sz="2800" dirty="0">
                <a:solidFill>
                  <a:srgbClr val="000000"/>
                </a:solidFill>
                <a:latin typeface="Arial" pitchFamily="34" charset="0"/>
                <a:cs typeface="Arial" pitchFamily="34" charset="0"/>
              </a:rPr>
              <a:t>narrative research design is focused on studying an individual person. The researcher becomes the interpreter of the individual's stories, as opposed to a community</a:t>
            </a:r>
            <a:r>
              <a:rPr lang="en-US" sz="2800" dirty="0">
                <a:solidFill>
                  <a:srgbClr val="6D6D6D"/>
                </a:solidFill>
                <a:latin typeface="Arial" pitchFamily="34" charset="0"/>
                <a:cs typeface="Arial" pitchFamily="34" charset="0"/>
              </a:rPr>
              <a:t> </a:t>
            </a:r>
            <a:r>
              <a:rPr lang="en-IN" sz="2800" dirty="0">
                <a:solidFill>
                  <a:srgbClr val="000000"/>
                </a:solidFill>
                <a:latin typeface="Arial" pitchFamily="34" charset="0"/>
                <a:cs typeface="Arial" pitchFamily="34" charset="0"/>
              </a:rPr>
              <a:t>(Creswell, 2012)</a:t>
            </a:r>
            <a:endParaRPr lang="en-IN" sz="2800" dirty="0">
              <a:latin typeface="Arial" pitchFamily="34" charset="0"/>
              <a:cs typeface="Arial" pitchFamily="34" charset="0"/>
            </a:endParaRPr>
          </a:p>
        </p:txBody>
      </p:sp>
    </p:spTree>
    <p:extLst>
      <p:ext uri="{BB962C8B-B14F-4D97-AF65-F5344CB8AC3E}">
        <p14:creationId xmlns:p14="http://schemas.microsoft.com/office/powerpoint/2010/main" val="254059434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344</TotalTime>
  <Words>579</Words>
  <Application>Microsoft Office PowerPoint</Application>
  <PresentationFormat>Widescreen</PresentationFormat>
  <Paragraphs>119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Adobe Garamond Pro Bold</vt:lpstr>
      <vt:lpstr>Algerian</vt:lpstr>
      <vt:lpstr>Arial</vt:lpstr>
      <vt:lpstr>Calibri</vt:lpstr>
      <vt:lpstr>Century Gothic</vt:lpstr>
      <vt:lpstr>Wingdings</vt:lpstr>
      <vt:lpstr>Wingdings 3</vt:lpstr>
      <vt:lpstr>Wisp</vt:lpstr>
      <vt:lpstr>                                                         WELCOME   </vt:lpstr>
      <vt:lpstr> Narrative research design</vt:lpstr>
      <vt:lpstr>PowerPoint Presentation</vt:lpstr>
      <vt:lpstr>         CONTENTS</vt:lpstr>
      <vt:lpstr>      learning OBJECTIVES</vt:lpstr>
      <vt:lpstr>What Is Narrative Research?</vt:lpstr>
      <vt:lpstr> narrative research -origin</vt:lpstr>
      <vt:lpstr>Narrative research-concept</vt:lpstr>
      <vt:lpstr>Narrative research -definitions</vt:lpstr>
      <vt:lpstr>When to  use narrative designs?</vt:lpstr>
      <vt:lpstr>Key Characteristics of Narrative Research</vt:lpstr>
      <vt:lpstr>Key Characteristics of Narrative Research</vt:lpstr>
      <vt:lpstr> data collection methods</vt:lpstr>
      <vt:lpstr>The Steps in Conducting Narrative Research </vt:lpstr>
      <vt:lpstr>The Steps in Conducting Narrative Research </vt:lpstr>
      <vt:lpstr>The Steps in Conducting Narrative Research </vt:lpstr>
      <vt:lpstr>Potential issues in narrative research</vt:lpstr>
      <vt:lpstr>Summary</vt:lpstr>
      <vt:lpstr>Suggested readings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LENOVO</cp:lastModifiedBy>
  <cp:revision>27</cp:revision>
  <dcterms:created xsi:type="dcterms:W3CDTF">2020-06-18T15:11:47Z</dcterms:created>
  <dcterms:modified xsi:type="dcterms:W3CDTF">2020-06-22T17:10:05Z</dcterms:modified>
</cp:coreProperties>
</file>